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5" r:id="rId3"/>
    <p:sldId id="276" r:id="rId4"/>
    <p:sldId id="277" r:id="rId5"/>
    <p:sldId id="281" r:id="rId6"/>
    <p:sldId id="258" r:id="rId7"/>
    <p:sldId id="267" r:id="rId8"/>
    <p:sldId id="268" r:id="rId9"/>
    <p:sldId id="269" r:id="rId10"/>
    <p:sldId id="286" r:id="rId11"/>
    <p:sldId id="278" r:id="rId12"/>
    <p:sldId id="282" r:id="rId13"/>
    <p:sldId id="283" r:id="rId14"/>
    <p:sldId id="284" r:id="rId15"/>
    <p:sldId id="285" r:id="rId16"/>
    <p:sldId id="271" r:id="rId17"/>
    <p:sldId id="273" r:id="rId18"/>
    <p:sldId id="272" r:id="rId19"/>
    <p:sldId id="279"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938CDD8-5AC6-4B9D-AB8E-AC7000F71B1B}">
          <p14:sldIdLst>
            <p14:sldId id="256"/>
            <p14:sldId id="275"/>
            <p14:sldId id="276"/>
            <p14:sldId id="277"/>
            <p14:sldId id="281"/>
            <p14:sldId id="258"/>
            <p14:sldId id="267"/>
            <p14:sldId id="268"/>
            <p14:sldId id="269"/>
            <p14:sldId id="286"/>
            <p14:sldId id="278"/>
            <p14:sldId id="282"/>
            <p14:sldId id="283"/>
            <p14:sldId id="284"/>
            <p14:sldId id="285"/>
            <p14:sldId id="271"/>
            <p14:sldId id="273"/>
            <p14:sldId id="272"/>
            <p14:sldId id="279"/>
            <p14:sldId id="28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D60093"/>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p:cViewPr>
        <p:scale>
          <a:sx n="81" d="100"/>
          <a:sy n="81" d="100"/>
        </p:scale>
        <p:origin x="1498" y="53"/>
      </p:cViewPr>
      <p:guideLst>
        <p:guide orient="horz" pos="2160"/>
        <p:guide pos="2880"/>
      </p:guideLst>
    </p:cSldViewPr>
  </p:slideViewPr>
  <p:notesTextViewPr>
    <p:cViewPr>
      <p:scale>
        <a:sx n="1" d="1"/>
        <a:sy n="1" d="1"/>
      </p:scale>
      <p:origin x="0" y="0"/>
    </p:cViewPr>
  </p:notesTextViewPr>
  <p:sorterViewPr>
    <p:cViewPr>
      <p:scale>
        <a:sx n="100" d="100"/>
        <a:sy n="100" d="100"/>
      </p:scale>
      <p:origin x="0" y="74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A477B9-E0B7-4FBB-8117-8D18679EC5CD}" type="datetimeFigureOut">
              <a:rPr lang="en-US" smtClean="0"/>
              <a:t>7/20/2022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17F0C3-D386-43CA-9EE8-AF9A65F9220F}" type="slidenum">
              <a:rPr lang="en-US" smtClean="0"/>
              <a:t>‹#›</a:t>
            </a:fld>
            <a:endParaRPr lang="en-US"/>
          </a:p>
        </p:txBody>
      </p:sp>
    </p:spTree>
    <p:extLst>
      <p:ext uri="{BB962C8B-B14F-4D97-AF65-F5344CB8AC3E}">
        <p14:creationId xmlns:p14="http://schemas.microsoft.com/office/powerpoint/2010/main" val="2757026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9087AD-4ED8-4596-9842-0FA8D198D0DC}"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8C129-7362-4275-9AA7-83D44D835B0B}" type="slidenum">
              <a:rPr lang="en-US" smtClean="0"/>
              <a:t>‹#›</a:t>
            </a:fld>
            <a:endParaRPr lang="en-US"/>
          </a:p>
        </p:txBody>
      </p:sp>
    </p:spTree>
    <p:extLst>
      <p:ext uri="{BB962C8B-B14F-4D97-AF65-F5344CB8AC3E}">
        <p14:creationId xmlns:p14="http://schemas.microsoft.com/office/powerpoint/2010/main" val="1953924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9087AD-4ED8-4596-9842-0FA8D198D0DC}"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8C129-7362-4275-9AA7-83D44D835B0B}" type="slidenum">
              <a:rPr lang="en-US" smtClean="0"/>
              <a:t>‹#›</a:t>
            </a:fld>
            <a:endParaRPr lang="en-US"/>
          </a:p>
        </p:txBody>
      </p:sp>
    </p:spTree>
    <p:extLst>
      <p:ext uri="{BB962C8B-B14F-4D97-AF65-F5344CB8AC3E}">
        <p14:creationId xmlns:p14="http://schemas.microsoft.com/office/powerpoint/2010/main" val="145684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9087AD-4ED8-4596-9842-0FA8D198D0DC}"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8C129-7362-4275-9AA7-83D44D835B0B}" type="slidenum">
              <a:rPr lang="en-US" smtClean="0"/>
              <a:t>‹#›</a:t>
            </a:fld>
            <a:endParaRPr lang="en-US"/>
          </a:p>
        </p:txBody>
      </p:sp>
    </p:spTree>
    <p:extLst>
      <p:ext uri="{BB962C8B-B14F-4D97-AF65-F5344CB8AC3E}">
        <p14:creationId xmlns:p14="http://schemas.microsoft.com/office/powerpoint/2010/main" val="184220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9087AD-4ED8-4596-9842-0FA8D198D0DC}"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8C129-7362-4275-9AA7-83D44D835B0B}" type="slidenum">
              <a:rPr lang="en-US" smtClean="0"/>
              <a:t>‹#›</a:t>
            </a:fld>
            <a:endParaRPr lang="en-US"/>
          </a:p>
        </p:txBody>
      </p:sp>
    </p:spTree>
    <p:extLst>
      <p:ext uri="{BB962C8B-B14F-4D97-AF65-F5344CB8AC3E}">
        <p14:creationId xmlns:p14="http://schemas.microsoft.com/office/powerpoint/2010/main" val="196637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9087AD-4ED8-4596-9842-0FA8D198D0DC}"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8C129-7362-4275-9AA7-83D44D835B0B}" type="slidenum">
              <a:rPr lang="en-US" smtClean="0"/>
              <a:t>‹#›</a:t>
            </a:fld>
            <a:endParaRPr lang="en-US"/>
          </a:p>
        </p:txBody>
      </p:sp>
    </p:spTree>
    <p:extLst>
      <p:ext uri="{BB962C8B-B14F-4D97-AF65-F5344CB8AC3E}">
        <p14:creationId xmlns:p14="http://schemas.microsoft.com/office/powerpoint/2010/main" val="4168142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9087AD-4ED8-4596-9842-0FA8D198D0DC}" type="datetimeFigureOut">
              <a:rPr lang="en-US" smtClean="0"/>
              <a:t>7/20/2022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8C129-7362-4275-9AA7-83D44D835B0B}" type="slidenum">
              <a:rPr lang="en-US" smtClean="0"/>
              <a:t>‹#›</a:t>
            </a:fld>
            <a:endParaRPr lang="en-US"/>
          </a:p>
        </p:txBody>
      </p:sp>
    </p:spTree>
    <p:extLst>
      <p:ext uri="{BB962C8B-B14F-4D97-AF65-F5344CB8AC3E}">
        <p14:creationId xmlns:p14="http://schemas.microsoft.com/office/powerpoint/2010/main" val="3658484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9087AD-4ED8-4596-9842-0FA8D198D0DC}" type="datetimeFigureOut">
              <a:rPr lang="en-US" smtClean="0"/>
              <a:t>7/20/2022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8C129-7362-4275-9AA7-83D44D835B0B}" type="slidenum">
              <a:rPr lang="en-US" smtClean="0"/>
              <a:t>‹#›</a:t>
            </a:fld>
            <a:endParaRPr lang="en-US"/>
          </a:p>
        </p:txBody>
      </p:sp>
    </p:spTree>
    <p:extLst>
      <p:ext uri="{BB962C8B-B14F-4D97-AF65-F5344CB8AC3E}">
        <p14:creationId xmlns:p14="http://schemas.microsoft.com/office/powerpoint/2010/main" val="3583879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9087AD-4ED8-4596-9842-0FA8D198D0DC}" type="datetimeFigureOut">
              <a:rPr lang="en-US" smtClean="0"/>
              <a:t>7/20/2022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8C129-7362-4275-9AA7-83D44D835B0B}" type="slidenum">
              <a:rPr lang="en-US" smtClean="0"/>
              <a:t>‹#›</a:t>
            </a:fld>
            <a:endParaRPr lang="en-US"/>
          </a:p>
        </p:txBody>
      </p:sp>
    </p:spTree>
    <p:extLst>
      <p:ext uri="{BB962C8B-B14F-4D97-AF65-F5344CB8AC3E}">
        <p14:creationId xmlns:p14="http://schemas.microsoft.com/office/powerpoint/2010/main" val="1446359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087AD-4ED8-4596-9842-0FA8D198D0DC}" type="datetimeFigureOut">
              <a:rPr lang="en-US" smtClean="0"/>
              <a:t>7/20/2022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8C129-7362-4275-9AA7-83D44D835B0B}" type="slidenum">
              <a:rPr lang="en-US" smtClean="0"/>
              <a:t>‹#›</a:t>
            </a:fld>
            <a:endParaRPr lang="en-US"/>
          </a:p>
        </p:txBody>
      </p:sp>
    </p:spTree>
    <p:extLst>
      <p:ext uri="{BB962C8B-B14F-4D97-AF65-F5344CB8AC3E}">
        <p14:creationId xmlns:p14="http://schemas.microsoft.com/office/powerpoint/2010/main" val="1819072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9087AD-4ED8-4596-9842-0FA8D198D0DC}" type="datetimeFigureOut">
              <a:rPr lang="en-US" smtClean="0"/>
              <a:t>7/20/2022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8C129-7362-4275-9AA7-83D44D835B0B}" type="slidenum">
              <a:rPr lang="en-US" smtClean="0"/>
              <a:t>‹#›</a:t>
            </a:fld>
            <a:endParaRPr lang="en-US"/>
          </a:p>
        </p:txBody>
      </p:sp>
    </p:spTree>
    <p:extLst>
      <p:ext uri="{BB962C8B-B14F-4D97-AF65-F5344CB8AC3E}">
        <p14:creationId xmlns:p14="http://schemas.microsoft.com/office/powerpoint/2010/main" val="950057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9087AD-4ED8-4596-9842-0FA8D198D0DC}" type="datetimeFigureOut">
              <a:rPr lang="en-US" smtClean="0"/>
              <a:t>7/20/2022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8C129-7362-4275-9AA7-83D44D835B0B}" type="slidenum">
              <a:rPr lang="en-US" smtClean="0"/>
              <a:t>‹#›</a:t>
            </a:fld>
            <a:endParaRPr lang="en-US"/>
          </a:p>
        </p:txBody>
      </p:sp>
    </p:spTree>
    <p:extLst>
      <p:ext uri="{BB962C8B-B14F-4D97-AF65-F5344CB8AC3E}">
        <p14:creationId xmlns:p14="http://schemas.microsoft.com/office/powerpoint/2010/main" val="264724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087AD-4ED8-4596-9842-0FA8D198D0DC}" type="datetimeFigureOut">
              <a:rPr lang="en-US" smtClean="0"/>
              <a:t>7/20/2022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68C129-7362-4275-9AA7-83D44D835B0B}" type="slidenum">
              <a:rPr lang="en-US" smtClean="0"/>
              <a:t>‹#›</a:t>
            </a:fld>
            <a:endParaRPr lang="en-US"/>
          </a:p>
        </p:txBody>
      </p:sp>
    </p:spTree>
    <p:extLst>
      <p:ext uri="{BB962C8B-B14F-4D97-AF65-F5344CB8AC3E}">
        <p14:creationId xmlns:p14="http://schemas.microsoft.com/office/powerpoint/2010/main" val="700674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mailto:mary@cupe3906.org" TargetMode="Externa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mary@cupe3906.org" TargetMode="External"/><Relationship Id="rId2" Type="http://schemas.openxmlformats.org/officeDocument/2006/relationships/hyperlink" Target="mailto:president@cupe3906.org" TargetMode="Externa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0066"/>
        </a:solidFill>
        <a:effectLst/>
      </p:bgPr>
    </p:bg>
    <p:spTree>
      <p:nvGrpSpPr>
        <p:cNvPr id="1" name=""/>
        <p:cNvGrpSpPr/>
        <p:nvPr/>
      </p:nvGrpSpPr>
      <p:grpSpPr>
        <a:xfrm>
          <a:off x="0" y="0"/>
          <a:ext cx="0" cy="0"/>
          <a:chOff x="0" y="0"/>
          <a:chExt cx="0" cy="0"/>
        </a:xfrm>
      </p:grpSpPr>
      <p:sp>
        <p:nvSpPr>
          <p:cNvPr id="7" name="TextBox 6"/>
          <p:cNvSpPr txBox="1"/>
          <p:nvPr/>
        </p:nvSpPr>
        <p:spPr>
          <a:xfrm>
            <a:off x="1187438" y="457200"/>
            <a:ext cx="7066551" cy="1446550"/>
          </a:xfrm>
          <a:prstGeom prst="rect">
            <a:avLst/>
          </a:prstGeom>
          <a:noFill/>
        </p:spPr>
        <p:txBody>
          <a:bodyPr wrap="none" rtlCol="0">
            <a:spAutoFit/>
          </a:bodyPr>
          <a:lstStyle/>
          <a:p>
            <a:pPr algn="ctr"/>
            <a:r>
              <a:rPr lang="en-US" sz="4400" b="1" dirty="0">
                <a:solidFill>
                  <a:schemeClr val="bg1"/>
                </a:solidFill>
                <a:latin typeface="Arial Black" panose="020B0A04020102020204" pitchFamily="34" charset="0"/>
              </a:rPr>
              <a:t>Unit 2 Bargaining</a:t>
            </a:r>
          </a:p>
          <a:p>
            <a:pPr algn="ctr"/>
            <a:r>
              <a:rPr lang="en-US" sz="4400" b="1" dirty="0">
                <a:solidFill>
                  <a:schemeClr val="bg1"/>
                </a:solidFill>
                <a:latin typeface="Arial Black" panose="020B0A04020102020204" pitchFamily="34" charset="0"/>
              </a:rPr>
              <a:t>Ratification Vote 2022</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2286000"/>
            <a:ext cx="3810000" cy="3810000"/>
          </a:xfrm>
          <a:prstGeom prst="rect">
            <a:avLst/>
          </a:prstGeom>
        </p:spPr>
      </p:pic>
      <p:sp>
        <p:nvSpPr>
          <p:cNvPr id="3" name="TextBox 2">
            <a:extLst>
              <a:ext uri="{FF2B5EF4-FFF2-40B4-BE49-F238E27FC236}">
                <a16:creationId xmlns:a16="http://schemas.microsoft.com/office/drawing/2014/main" id="{AB3469C8-8EF3-B6E8-03AF-3BCACDE621F8}"/>
              </a:ext>
            </a:extLst>
          </p:cNvPr>
          <p:cNvSpPr txBox="1"/>
          <p:nvPr/>
        </p:nvSpPr>
        <p:spPr>
          <a:xfrm>
            <a:off x="2767266" y="6293584"/>
            <a:ext cx="3709734" cy="369332"/>
          </a:xfrm>
          <a:prstGeom prst="rect">
            <a:avLst/>
          </a:prstGeom>
          <a:noFill/>
        </p:spPr>
        <p:txBody>
          <a:bodyPr wrap="none" rtlCol="0">
            <a:spAutoFit/>
          </a:bodyPr>
          <a:lstStyle/>
          <a:p>
            <a:pPr algn="ctr"/>
            <a:r>
              <a:rPr lang="en-CA" dirty="0">
                <a:solidFill>
                  <a:schemeClr val="bg1"/>
                </a:solidFill>
              </a:rPr>
              <a:t>Presentation By: Mary Ellen Campbell</a:t>
            </a:r>
          </a:p>
        </p:txBody>
      </p:sp>
      <p:pic>
        <p:nvPicPr>
          <p:cNvPr id="5" name="Picture 4">
            <a:extLst>
              <a:ext uri="{FF2B5EF4-FFF2-40B4-BE49-F238E27FC236}">
                <a16:creationId xmlns:a16="http://schemas.microsoft.com/office/drawing/2014/main" id="{6312B6A5-3C3F-9678-C54B-BB41B90C8F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0" y="5754801"/>
            <a:ext cx="914400" cy="914400"/>
          </a:xfrm>
          <a:prstGeom prst="rect">
            <a:avLst/>
          </a:prstGeom>
        </p:spPr>
      </p:pic>
    </p:spTree>
    <p:extLst>
      <p:ext uri="{BB962C8B-B14F-4D97-AF65-F5344CB8AC3E}">
        <p14:creationId xmlns:p14="http://schemas.microsoft.com/office/powerpoint/2010/main" val="2851905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B77C3-45ED-DE46-4EE1-C0331738F08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747E2AE-9BA0-72D7-67D7-53D807EA7C0B}"/>
              </a:ext>
            </a:extLst>
          </p:cNvPr>
          <p:cNvSpPr>
            <a:spLocks noGrp="1"/>
          </p:cNvSpPr>
          <p:nvPr>
            <p:ph idx="1"/>
          </p:nvPr>
        </p:nvSpPr>
        <p:spPr/>
        <p:txBody>
          <a:bodyPr>
            <a:normAutofit fontScale="85000" lnSpcReduction="20000"/>
          </a:bodyPr>
          <a:lstStyle/>
          <a:p>
            <a:pPr algn="just">
              <a:tabLst>
                <a:tab pos="571500" algn="l"/>
                <a:tab pos="914400" algn="l"/>
                <a:tab pos="1371600" algn="l"/>
                <a:tab pos="1828800" algn="l"/>
                <a:tab pos="2286000" algn="l"/>
                <a:tab pos="2743200" algn="l"/>
                <a:tab pos="3200400" algn="l"/>
                <a:tab pos="3657600" algn="l"/>
                <a:tab pos="4114800" algn="l"/>
                <a:tab pos="4572000" algn="l"/>
              </a:tabLst>
            </a:pPr>
            <a:r>
              <a:rPr lang="en-US" sz="3200" dirty="0">
                <a:solidFill>
                  <a:srgbClr val="000000"/>
                </a:solidFill>
                <a:latin typeface="docs-Calibri"/>
              </a:rPr>
              <a:t>15.05(c): Clarifies that exams that are prepared after the submission of final grades count as post-contract work (this is the subject of a current policy grievance)</a:t>
            </a:r>
          </a:p>
          <a:p>
            <a:pPr algn="just">
              <a:tabLst>
                <a:tab pos="571500" algn="l"/>
                <a:tab pos="914400" algn="l"/>
                <a:tab pos="1371600" algn="l"/>
                <a:tab pos="1828800" algn="l"/>
                <a:tab pos="2286000" algn="l"/>
                <a:tab pos="2743200" algn="l"/>
                <a:tab pos="3200400" algn="l"/>
                <a:tab pos="3657600" algn="l"/>
                <a:tab pos="4114800" algn="l"/>
                <a:tab pos="4572000" algn="l"/>
              </a:tabLst>
            </a:pPr>
            <a:r>
              <a:rPr lang="en-US" sz="3200" dirty="0">
                <a:solidFill>
                  <a:srgbClr val="000000"/>
                </a:solidFill>
                <a:latin typeface="docs-Calibri"/>
              </a:rPr>
              <a:t>15.08: Clarifies that cancellation fees are paid by section (not by course)</a:t>
            </a:r>
          </a:p>
          <a:p>
            <a:pPr algn="just">
              <a:tabLst>
                <a:tab pos="571500" algn="l"/>
                <a:tab pos="914400" algn="l"/>
                <a:tab pos="1371600" algn="l"/>
                <a:tab pos="1828800" algn="l"/>
                <a:tab pos="2286000" algn="l"/>
                <a:tab pos="2743200" algn="l"/>
                <a:tab pos="3200400" algn="l"/>
                <a:tab pos="3657600" algn="l"/>
                <a:tab pos="4114800" algn="l"/>
                <a:tab pos="4572000" algn="l"/>
              </a:tabLst>
            </a:pPr>
            <a:r>
              <a:rPr lang="en-US" sz="3200" dirty="0">
                <a:solidFill>
                  <a:srgbClr val="000000"/>
                </a:solidFill>
                <a:latin typeface="docs-Calibri"/>
              </a:rPr>
              <a:t>(16 Benefits: SEE Table at the end of Tentative Agreement Section)</a:t>
            </a:r>
          </a:p>
          <a:p>
            <a:pPr algn="just">
              <a:tabLst>
                <a:tab pos="571500" algn="l"/>
                <a:tab pos="914400" algn="l"/>
                <a:tab pos="1371600" algn="l"/>
                <a:tab pos="1828800" algn="l"/>
                <a:tab pos="2286000" algn="l"/>
                <a:tab pos="2743200" algn="l"/>
                <a:tab pos="3200400" algn="l"/>
                <a:tab pos="3657600" algn="l"/>
                <a:tab pos="4114800" algn="l"/>
                <a:tab pos="4572000" algn="l"/>
              </a:tabLst>
            </a:pPr>
            <a:r>
              <a:rPr lang="en-US" sz="3200" dirty="0">
                <a:solidFill>
                  <a:srgbClr val="000000"/>
                </a:solidFill>
                <a:latin typeface="docs-Calibri"/>
              </a:rPr>
              <a:t>16.06 Confirms members are eligible for Employee &amp; Family Assistance Program (EFAP) on same basis as other Employees </a:t>
            </a:r>
          </a:p>
          <a:p>
            <a:pPr algn="just">
              <a:tabLst>
                <a:tab pos="571500" algn="l"/>
                <a:tab pos="914400" algn="l"/>
                <a:tab pos="1371600" algn="l"/>
                <a:tab pos="1828800" algn="l"/>
                <a:tab pos="2286000" algn="l"/>
                <a:tab pos="2743200" algn="l"/>
                <a:tab pos="3200400" algn="l"/>
                <a:tab pos="3657600" algn="l"/>
                <a:tab pos="4114800" algn="l"/>
                <a:tab pos="4572000" algn="l"/>
              </a:tabLst>
            </a:pPr>
            <a:r>
              <a:rPr lang="en-US" sz="3200" dirty="0">
                <a:solidFill>
                  <a:srgbClr val="000000"/>
                </a:solidFill>
                <a:latin typeface="docs-Calibri"/>
              </a:rPr>
              <a:t>17.05(d): Clarifies payment process for members on Joint Health and Safety Committees</a:t>
            </a:r>
          </a:p>
          <a:p>
            <a:endParaRPr lang="en-CA" dirty="0"/>
          </a:p>
        </p:txBody>
      </p:sp>
      <p:sp>
        <p:nvSpPr>
          <p:cNvPr id="4" name="Rectangle 3">
            <a:extLst>
              <a:ext uri="{FF2B5EF4-FFF2-40B4-BE49-F238E27FC236}">
                <a16:creationId xmlns:a16="http://schemas.microsoft.com/office/drawing/2014/main" id="{FFFF7DD0-3B26-10AB-0FD9-B543F5DAFCB7}"/>
              </a:ext>
            </a:extLst>
          </p:cNvPr>
          <p:cNvSpPr/>
          <p:nvPr/>
        </p:nvSpPr>
        <p:spPr>
          <a:xfrm>
            <a:off x="0" y="0"/>
            <a:ext cx="9144000" cy="1577999"/>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Tentative Agreement Cont’d</a:t>
            </a:r>
            <a:endParaRPr lang="en-US" sz="4000" dirty="0"/>
          </a:p>
        </p:txBody>
      </p:sp>
      <p:pic>
        <p:nvPicPr>
          <p:cNvPr id="5" name="Picture 4">
            <a:extLst>
              <a:ext uri="{FF2B5EF4-FFF2-40B4-BE49-F238E27FC236}">
                <a16:creationId xmlns:a16="http://schemas.microsoft.com/office/drawing/2014/main" id="{7B186CC6-576F-E683-CF58-787032B27D0B}"/>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228600" y="152400"/>
            <a:ext cx="1414075" cy="1273199"/>
          </a:xfrm>
          <a:prstGeom prst="rect">
            <a:avLst/>
          </a:prstGeom>
        </p:spPr>
      </p:pic>
    </p:spTree>
    <p:extLst>
      <p:ext uri="{BB962C8B-B14F-4D97-AF65-F5344CB8AC3E}">
        <p14:creationId xmlns:p14="http://schemas.microsoft.com/office/powerpoint/2010/main" val="3732911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0"/>
            <a:ext cx="9144000" cy="1524000"/>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sz="3200" dirty="0">
                <a:solidFill>
                  <a:schemeClr val="bg1"/>
                </a:solidFill>
              </a:rPr>
              <a:t>Tentative Agreement Cont’d</a:t>
            </a:r>
            <a:endParaRPr lang="en-CA" sz="3200" dirty="0"/>
          </a:p>
        </p:txBody>
      </p:sp>
      <p:pic>
        <p:nvPicPr>
          <p:cNvPr id="7" name="Picture 6"/>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228600" y="152400"/>
            <a:ext cx="1414075" cy="1273199"/>
          </a:xfrm>
          <a:prstGeom prst="rect">
            <a:avLst/>
          </a:prstGeom>
        </p:spPr>
      </p:pic>
      <p:sp>
        <p:nvSpPr>
          <p:cNvPr id="8" name="Content Placeholder 7"/>
          <p:cNvSpPr>
            <a:spLocks noGrp="1"/>
          </p:cNvSpPr>
          <p:nvPr>
            <p:ph idx="1"/>
          </p:nvPr>
        </p:nvSpPr>
        <p:spPr/>
        <p:txBody>
          <a:bodyPr>
            <a:normAutofit fontScale="77500" lnSpcReduction="20000"/>
          </a:bodyPr>
          <a:lstStyle/>
          <a:p>
            <a:r>
              <a:rPr lang="en-CA" dirty="0"/>
              <a:t>18.03: Confirms that members who experience still-births or miscarriages are eligible for pregnancy leave (including the Supplemental Unemployment Benefits).</a:t>
            </a:r>
          </a:p>
          <a:p>
            <a:r>
              <a:rPr lang="en-CA" dirty="0"/>
              <a:t>18.09: Confirms members’ right to participate in LGBTQ2S+ Pride or Remembrance and Residential School Remembrance on the same basis as other observances.</a:t>
            </a:r>
          </a:p>
          <a:p>
            <a:r>
              <a:rPr lang="en-CA" dirty="0"/>
              <a:t>21.01(“a.2”): confirms that senior members who are hired on Contractually Limited Appointments (CLAs) get to keep their seniority as long as they teach that course once in a 36-month period. </a:t>
            </a:r>
          </a:p>
          <a:p>
            <a:r>
              <a:rPr lang="en-CA" dirty="0"/>
              <a:t>23.06, 23.07, 23.08: Enhanced language for the privacy and security for Employee files</a:t>
            </a:r>
          </a:p>
          <a:p>
            <a:endParaRPr lang="en-CA" dirty="0"/>
          </a:p>
          <a:p>
            <a:endParaRPr lang="en-CA" dirty="0"/>
          </a:p>
          <a:p>
            <a:endParaRPr lang="en-CA" dirty="0"/>
          </a:p>
        </p:txBody>
      </p:sp>
    </p:spTree>
    <p:extLst>
      <p:ext uri="{BB962C8B-B14F-4D97-AF65-F5344CB8AC3E}">
        <p14:creationId xmlns:p14="http://schemas.microsoft.com/office/powerpoint/2010/main" val="3370687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83EB50-EEC4-DDF2-1346-0459E3FE07D0}"/>
              </a:ext>
            </a:extLst>
          </p:cNvPr>
          <p:cNvSpPr>
            <a:spLocks noGrp="1"/>
          </p:cNvSpPr>
          <p:nvPr>
            <p:ph idx="1"/>
          </p:nvPr>
        </p:nvSpPr>
        <p:spPr/>
        <p:txBody>
          <a:bodyPr>
            <a:normAutofit/>
          </a:bodyPr>
          <a:lstStyle/>
          <a:p>
            <a:r>
              <a:rPr lang="en-CA" dirty="0"/>
              <a:t>24.06: If the Employer requests an Independent Medical Examination (IME), it must be paid for by the Employer </a:t>
            </a:r>
          </a:p>
          <a:p>
            <a:r>
              <a:rPr lang="en-CA" dirty="0"/>
              <a:t>EFAP Representative: Allows for a CUPE 3906 Unit 2 member to serve as a workplace “Employee Family Assistance Program” Representative (on par with UNIFOR 5555)</a:t>
            </a:r>
          </a:p>
        </p:txBody>
      </p:sp>
      <p:sp>
        <p:nvSpPr>
          <p:cNvPr id="4" name="Title 5">
            <a:extLst>
              <a:ext uri="{FF2B5EF4-FFF2-40B4-BE49-F238E27FC236}">
                <a16:creationId xmlns:a16="http://schemas.microsoft.com/office/drawing/2014/main" id="{384DD04C-1DEE-9548-DD70-7ADE494D650F}"/>
              </a:ext>
            </a:extLst>
          </p:cNvPr>
          <p:cNvSpPr>
            <a:spLocks noGrp="1"/>
          </p:cNvSpPr>
          <p:nvPr>
            <p:ph type="title"/>
          </p:nvPr>
        </p:nvSpPr>
        <p:spPr>
          <a:xfrm>
            <a:off x="0" y="0"/>
            <a:ext cx="9144000" cy="1600200"/>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sz="2800" dirty="0">
                <a:solidFill>
                  <a:schemeClr val="bg1"/>
                </a:solidFill>
              </a:rPr>
              <a:t>Tentative Agreement Cont’d</a:t>
            </a:r>
            <a:endParaRPr lang="en-CA" sz="2800" dirty="0"/>
          </a:p>
        </p:txBody>
      </p:sp>
      <p:pic>
        <p:nvPicPr>
          <p:cNvPr id="5" name="Picture 4">
            <a:extLst>
              <a:ext uri="{FF2B5EF4-FFF2-40B4-BE49-F238E27FC236}">
                <a16:creationId xmlns:a16="http://schemas.microsoft.com/office/drawing/2014/main" id="{4C57FAFD-CD6D-FDB9-1B9B-EFD9E1A2B271}"/>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228600" y="152400"/>
            <a:ext cx="1414075" cy="1273199"/>
          </a:xfrm>
          <a:prstGeom prst="rect">
            <a:avLst/>
          </a:prstGeom>
        </p:spPr>
      </p:pic>
    </p:spTree>
    <p:extLst>
      <p:ext uri="{BB962C8B-B14F-4D97-AF65-F5344CB8AC3E}">
        <p14:creationId xmlns:p14="http://schemas.microsoft.com/office/powerpoint/2010/main" val="4107633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9DDB1A-7691-7CDE-3FB8-D787E183FA9A}"/>
              </a:ext>
            </a:extLst>
          </p:cNvPr>
          <p:cNvSpPr>
            <a:spLocks noGrp="1"/>
          </p:cNvSpPr>
          <p:nvPr>
            <p:ph idx="1"/>
          </p:nvPr>
        </p:nvSpPr>
        <p:spPr/>
        <p:txBody>
          <a:bodyPr>
            <a:normAutofit lnSpcReduction="10000"/>
          </a:bodyPr>
          <a:lstStyle/>
          <a:p>
            <a:r>
              <a:rPr lang="en-CA" dirty="0"/>
              <a:t>27.01 Term: 3-year Collective Agreement (Expires August 31, 2024)</a:t>
            </a:r>
          </a:p>
          <a:p>
            <a:r>
              <a:rPr lang="en-CA" dirty="0"/>
              <a:t>WAGES: 5.5% over 3 years</a:t>
            </a:r>
          </a:p>
          <a:p>
            <a:pPr lvl="1"/>
            <a:r>
              <a:rPr lang="en-CA" dirty="0"/>
              <a:t>1% year 1 (re: Bill 124 Restrictions)</a:t>
            </a:r>
          </a:p>
          <a:p>
            <a:pPr lvl="1"/>
            <a:r>
              <a:rPr lang="en-CA" dirty="0"/>
              <a:t>1% year 2 (re: Bill 124 Restrictions) </a:t>
            </a:r>
          </a:p>
          <a:p>
            <a:pPr lvl="1"/>
            <a:r>
              <a:rPr lang="en-CA" dirty="0"/>
              <a:t>3.5% year 3</a:t>
            </a:r>
          </a:p>
          <a:p>
            <a:r>
              <a:rPr lang="en-CA" dirty="0"/>
              <a:t>Letter of Understanding: MELD: MELD members paid equivalent of 2 units per course, includes supplemented fees</a:t>
            </a:r>
          </a:p>
          <a:p>
            <a:endParaRPr lang="en-CA" dirty="0"/>
          </a:p>
        </p:txBody>
      </p:sp>
      <p:sp>
        <p:nvSpPr>
          <p:cNvPr id="4" name="Title 5">
            <a:extLst>
              <a:ext uri="{FF2B5EF4-FFF2-40B4-BE49-F238E27FC236}">
                <a16:creationId xmlns:a16="http://schemas.microsoft.com/office/drawing/2014/main" id="{AF99FCE8-6180-88EA-A2B3-5793271B4601}"/>
              </a:ext>
            </a:extLst>
          </p:cNvPr>
          <p:cNvSpPr>
            <a:spLocks noGrp="1"/>
          </p:cNvSpPr>
          <p:nvPr>
            <p:ph type="title"/>
          </p:nvPr>
        </p:nvSpPr>
        <p:spPr>
          <a:xfrm>
            <a:off x="0" y="0"/>
            <a:ext cx="9144000" cy="1524000"/>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sz="2800" dirty="0">
                <a:solidFill>
                  <a:schemeClr val="bg1"/>
                </a:solidFill>
              </a:rPr>
              <a:t>Tentative Agreement Cont’d</a:t>
            </a:r>
            <a:endParaRPr lang="en-CA" sz="2800" dirty="0"/>
          </a:p>
        </p:txBody>
      </p:sp>
      <p:pic>
        <p:nvPicPr>
          <p:cNvPr id="5" name="Picture 4">
            <a:extLst>
              <a:ext uri="{FF2B5EF4-FFF2-40B4-BE49-F238E27FC236}">
                <a16:creationId xmlns:a16="http://schemas.microsoft.com/office/drawing/2014/main" id="{8A9B4223-A49D-5965-ED50-8292BC985D2A}"/>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228600" y="152400"/>
            <a:ext cx="1414075" cy="1273199"/>
          </a:xfrm>
          <a:prstGeom prst="rect">
            <a:avLst/>
          </a:prstGeom>
        </p:spPr>
      </p:pic>
    </p:spTree>
    <p:extLst>
      <p:ext uri="{BB962C8B-B14F-4D97-AF65-F5344CB8AC3E}">
        <p14:creationId xmlns:p14="http://schemas.microsoft.com/office/powerpoint/2010/main" val="2721140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1A53D8-7231-3D8D-DE5D-7AB6E96E2744}"/>
              </a:ext>
            </a:extLst>
          </p:cNvPr>
          <p:cNvSpPr>
            <a:spLocks noGrp="1"/>
          </p:cNvSpPr>
          <p:nvPr>
            <p:ph idx="1"/>
          </p:nvPr>
        </p:nvSpPr>
        <p:spPr/>
        <p:txBody>
          <a:bodyPr>
            <a:normAutofit fontScale="92500" lnSpcReduction="10000"/>
          </a:bodyPr>
          <a:lstStyle/>
          <a:p>
            <a:r>
              <a:rPr lang="en-CA" dirty="0"/>
              <a:t>LOU: Article 12 Committee</a:t>
            </a:r>
          </a:p>
          <a:p>
            <a:pPr marL="0" indent="0">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900" dirty="0">
                <a:effectLst/>
                <a:latin typeface="Arial" panose="020B0604020202020204" pitchFamily="34" charset="0"/>
                <a:ea typeface="Calibri" panose="020F0502020204030204" pitchFamily="34" charset="0"/>
                <a:cs typeface="Times New Roman" panose="02020603050405020304" pitchFamily="18" charset="0"/>
              </a:rPr>
              <a:t>“The parties agree to establish an exploratory committee that shall 	review the provisions of Article 12. The Employer shall appoint three 	members to this committee and the Union shall appoint three 	members to this committee. The committee shall meet three times per 	year, normally once per academic term, during the term of this 	collective agreement. Any future changes to Article 12 shall be subject 	to collective bargaining.” </a:t>
            </a:r>
            <a:endParaRPr lang="en-CA" sz="19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n-US" sz="1900" dirty="0">
                <a:effectLst/>
                <a:latin typeface="Arial" panose="020B0604020202020204" pitchFamily="34" charset="0"/>
                <a:ea typeface="Calibri" panose="020F0502020204030204" pitchFamily="34" charset="0"/>
                <a:cs typeface="Times New Roman" panose="02020603050405020304" pitchFamily="18" charset="0"/>
              </a:rPr>
              <a:t> 	“This LOU shall expire upon receipt of notice to bargain in 2024.”</a:t>
            </a:r>
          </a:p>
          <a:p>
            <a:r>
              <a:rPr lang="en-US" sz="2800" dirty="0">
                <a:latin typeface="Arial" panose="020B0604020202020204" pitchFamily="34" charset="0"/>
                <a:ea typeface="Calibri" panose="020F0502020204030204" pitchFamily="34" charset="0"/>
                <a:cs typeface="Times New Roman" panose="02020603050405020304" pitchFamily="18" charset="0"/>
              </a:rPr>
              <a:t>LOU: Effective Payment Date Year 1</a:t>
            </a:r>
          </a:p>
          <a:p>
            <a:pPr marL="0" indent="0">
              <a:buNone/>
            </a:pPr>
            <a:r>
              <a:rPr lang="en-US" sz="2800" dirty="0">
                <a:latin typeface="Arial" panose="020B0604020202020204" pitchFamily="34" charset="0"/>
                <a:ea typeface="Calibri" panose="020F0502020204030204" pitchFamily="34" charset="0"/>
                <a:cs typeface="Times New Roman" panose="02020603050405020304" pitchFamily="18" charset="0"/>
              </a:rPr>
              <a:t>	</a:t>
            </a:r>
            <a:r>
              <a:rPr lang="en-US" sz="2200" dirty="0" err="1">
                <a:latin typeface="Arial" panose="020B0604020202020204" pitchFamily="34" charset="0"/>
                <a:ea typeface="Calibri" panose="020F0502020204030204" pitchFamily="34" charset="0"/>
                <a:cs typeface="Times New Roman" panose="02020603050405020304" pitchFamily="18" charset="0"/>
              </a:rPr>
              <a:t>Sessionals</a:t>
            </a:r>
            <a:r>
              <a:rPr lang="en-US" sz="2200" dirty="0">
                <a:latin typeface="Arial" panose="020B0604020202020204" pitchFamily="34" charset="0"/>
                <a:ea typeface="Calibri" panose="020F0502020204030204" pitchFamily="34" charset="0"/>
                <a:cs typeface="Times New Roman" panose="02020603050405020304" pitchFamily="18" charset="0"/>
              </a:rPr>
              <a:t> working in the Summer 2022 Term will receive 	retroactive pay increase (1%) to July 18</a:t>
            </a:r>
            <a:r>
              <a:rPr lang="en-US" sz="2200" baseline="30000" dirty="0">
                <a:latin typeface="Arial" panose="020B0604020202020204" pitchFamily="34" charset="0"/>
                <a:ea typeface="Calibri" panose="020F0502020204030204" pitchFamily="34" charset="0"/>
                <a:cs typeface="Times New Roman" panose="02020603050405020304" pitchFamily="18" charset="0"/>
              </a:rPr>
              <a:t>th</a:t>
            </a:r>
            <a:r>
              <a:rPr lang="en-US" sz="2200" dirty="0">
                <a:latin typeface="Arial" panose="020B0604020202020204" pitchFamily="34" charset="0"/>
                <a:ea typeface="Calibri" panose="020F0502020204030204" pitchFamily="34" charset="0"/>
                <a:cs typeface="Times New Roman" panose="02020603050405020304" pitchFamily="18" charset="0"/>
              </a:rPr>
              <a:t>.  Equivalent amount 	of retroactive pay from 	Sept 1, 2022-July 17</a:t>
            </a:r>
            <a:r>
              <a:rPr lang="en-US" sz="2200" baseline="30000" dirty="0">
                <a:latin typeface="Arial" panose="020B0604020202020204" pitchFamily="34" charset="0"/>
                <a:ea typeface="Calibri" panose="020F0502020204030204" pitchFamily="34" charset="0"/>
                <a:cs typeface="Times New Roman" panose="02020603050405020304" pitchFamily="18" charset="0"/>
              </a:rPr>
              <a:t>th</a:t>
            </a:r>
            <a:r>
              <a:rPr lang="en-US" sz="2200" dirty="0">
                <a:latin typeface="Arial" panose="020B0604020202020204" pitchFamily="34" charset="0"/>
                <a:ea typeface="Calibri" panose="020F0502020204030204" pitchFamily="34" charset="0"/>
                <a:cs typeface="Times New Roman" panose="02020603050405020304" pitchFamily="18" charset="0"/>
              </a:rPr>
              <a:t>, 2022 paid to 	Union in a lump sum to enhance benefits funds or the like.</a:t>
            </a:r>
            <a:endParaRPr lang="en-CA" sz="2200" dirty="0">
              <a:effectLst/>
              <a:latin typeface="Arial" panose="020B0604020202020204" pitchFamily="34" charset="0"/>
              <a:ea typeface="Calibri" panose="020F0502020204030204" pitchFamily="34" charset="0"/>
              <a:cs typeface="Times New Roman" panose="02020603050405020304" pitchFamily="18" charset="0"/>
            </a:endParaRPr>
          </a:p>
          <a:p>
            <a:endParaRPr lang="en-CA" dirty="0"/>
          </a:p>
        </p:txBody>
      </p:sp>
      <p:sp>
        <p:nvSpPr>
          <p:cNvPr id="4" name="Title 5">
            <a:extLst>
              <a:ext uri="{FF2B5EF4-FFF2-40B4-BE49-F238E27FC236}">
                <a16:creationId xmlns:a16="http://schemas.microsoft.com/office/drawing/2014/main" id="{A60F8832-E750-F4C6-C8E1-5A37BB09F356}"/>
              </a:ext>
            </a:extLst>
          </p:cNvPr>
          <p:cNvSpPr>
            <a:spLocks noGrp="1"/>
          </p:cNvSpPr>
          <p:nvPr>
            <p:ph type="title"/>
          </p:nvPr>
        </p:nvSpPr>
        <p:spPr>
          <a:xfrm>
            <a:off x="0" y="0"/>
            <a:ext cx="9144000" cy="1524000"/>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sz="2800" dirty="0">
                <a:solidFill>
                  <a:schemeClr val="bg1"/>
                </a:solidFill>
              </a:rPr>
              <a:t>Tentative Agreement Cont’d</a:t>
            </a:r>
            <a:endParaRPr lang="en-CA" sz="2800" dirty="0"/>
          </a:p>
        </p:txBody>
      </p:sp>
      <p:pic>
        <p:nvPicPr>
          <p:cNvPr id="5" name="Picture 4">
            <a:extLst>
              <a:ext uri="{FF2B5EF4-FFF2-40B4-BE49-F238E27FC236}">
                <a16:creationId xmlns:a16="http://schemas.microsoft.com/office/drawing/2014/main" id="{CB3EB574-A8E8-8093-B6F8-25B765E53B10}"/>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228600" y="152400"/>
            <a:ext cx="1414075" cy="1273199"/>
          </a:xfrm>
          <a:prstGeom prst="rect">
            <a:avLst/>
          </a:prstGeom>
        </p:spPr>
      </p:pic>
    </p:spTree>
    <p:extLst>
      <p:ext uri="{BB962C8B-B14F-4D97-AF65-F5344CB8AC3E}">
        <p14:creationId xmlns:p14="http://schemas.microsoft.com/office/powerpoint/2010/main" val="839903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618B56-5E2E-9695-D4B9-F29ADB7D2C6A}"/>
              </a:ext>
            </a:extLst>
          </p:cNvPr>
          <p:cNvSpPr>
            <a:spLocks noGrp="1"/>
          </p:cNvSpPr>
          <p:nvPr>
            <p:ph idx="1"/>
          </p:nvPr>
        </p:nvSpPr>
        <p:spPr/>
        <p:txBody>
          <a:bodyPr/>
          <a:lstStyle/>
          <a:p>
            <a:r>
              <a:rPr lang="en-CA" dirty="0"/>
              <a:t>BENEFITS (Article 16)</a:t>
            </a:r>
          </a:p>
          <a:p>
            <a:pPr marL="0" indent="0">
              <a:buNone/>
            </a:pPr>
            <a:endParaRPr lang="en-CA" dirty="0"/>
          </a:p>
        </p:txBody>
      </p:sp>
      <p:sp>
        <p:nvSpPr>
          <p:cNvPr id="4" name="Title 5">
            <a:extLst>
              <a:ext uri="{FF2B5EF4-FFF2-40B4-BE49-F238E27FC236}">
                <a16:creationId xmlns:a16="http://schemas.microsoft.com/office/drawing/2014/main" id="{C5393149-5C52-5833-EB14-43E4E1BD9785}"/>
              </a:ext>
            </a:extLst>
          </p:cNvPr>
          <p:cNvSpPr>
            <a:spLocks noGrp="1"/>
          </p:cNvSpPr>
          <p:nvPr>
            <p:ph type="title"/>
          </p:nvPr>
        </p:nvSpPr>
        <p:spPr>
          <a:xfrm>
            <a:off x="0" y="0"/>
            <a:ext cx="9144000" cy="1524000"/>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US" sz="2800" dirty="0">
                <a:solidFill>
                  <a:schemeClr val="bg1"/>
                </a:solidFill>
              </a:rPr>
              <a:t>Tentative Agreement Cont’d</a:t>
            </a:r>
            <a:endParaRPr lang="en-CA" sz="2800" dirty="0"/>
          </a:p>
        </p:txBody>
      </p:sp>
      <p:pic>
        <p:nvPicPr>
          <p:cNvPr id="5" name="Picture 4">
            <a:extLst>
              <a:ext uri="{FF2B5EF4-FFF2-40B4-BE49-F238E27FC236}">
                <a16:creationId xmlns:a16="http://schemas.microsoft.com/office/drawing/2014/main" id="{658DD765-1AFB-F7C0-E008-C44B2D47E95C}"/>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228600" y="152400"/>
            <a:ext cx="1414075" cy="1273199"/>
          </a:xfrm>
          <a:prstGeom prst="rect">
            <a:avLst/>
          </a:prstGeom>
        </p:spPr>
      </p:pic>
      <p:graphicFrame>
        <p:nvGraphicFramePr>
          <p:cNvPr id="6" name="Table 5">
            <a:extLst>
              <a:ext uri="{FF2B5EF4-FFF2-40B4-BE49-F238E27FC236}">
                <a16:creationId xmlns:a16="http://schemas.microsoft.com/office/drawing/2014/main" id="{0F1271E2-3331-26A6-C36F-8D296B1A669D}"/>
              </a:ext>
            </a:extLst>
          </p:cNvPr>
          <p:cNvGraphicFramePr>
            <a:graphicFrameLocks noGrp="1"/>
          </p:cNvGraphicFramePr>
          <p:nvPr>
            <p:extLst>
              <p:ext uri="{D42A27DB-BD31-4B8C-83A1-F6EECF244321}">
                <p14:modId xmlns:p14="http://schemas.microsoft.com/office/powerpoint/2010/main" val="2354799200"/>
              </p:ext>
            </p:extLst>
          </p:nvPr>
        </p:nvGraphicFramePr>
        <p:xfrm>
          <a:off x="914400" y="2286000"/>
          <a:ext cx="7239001" cy="3657601"/>
        </p:xfrm>
        <a:graphic>
          <a:graphicData uri="http://schemas.openxmlformats.org/drawingml/2006/table">
            <a:tbl>
              <a:tblPr firstRow="1" firstCol="1" bandRow="1">
                <a:tableStyleId>{5C22544A-7EE6-4342-B048-85BDC9FD1C3A}</a:tableStyleId>
              </a:tblPr>
              <a:tblGrid>
                <a:gridCol w="1856201">
                  <a:extLst>
                    <a:ext uri="{9D8B030D-6E8A-4147-A177-3AD203B41FA5}">
                      <a16:colId xmlns:a16="http://schemas.microsoft.com/office/drawing/2014/main" val="3755361268"/>
                    </a:ext>
                  </a:extLst>
                </a:gridCol>
                <a:gridCol w="1613725">
                  <a:extLst>
                    <a:ext uri="{9D8B030D-6E8A-4147-A177-3AD203B41FA5}">
                      <a16:colId xmlns:a16="http://schemas.microsoft.com/office/drawing/2014/main" val="190012062"/>
                    </a:ext>
                  </a:extLst>
                </a:gridCol>
                <a:gridCol w="1266268">
                  <a:extLst>
                    <a:ext uri="{9D8B030D-6E8A-4147-A177-3AD203B41FA5}">
                      <a16:colId xmlns:a16="http://schemas.microsoft.com/office/drawing/2014/main" val="839829083"/>
                    </a:ext>
                  </a:extLst>
                </a:gridCol>
                <a:gridCol w="1185442">
                  <a:extLst>
                    <a:ext uri="{9D8B030D-6E8A-4147-A177-3AD203B41FA5}">
                      <a16:colId xmlns:a16="http://schemas.microsoft.com/office/drawing/2014/main" val="4236462737"/>
                    </a:ext>
                  </a:extLst>
                </a:gridCol>
                <a:gridCol w="1317365">
                  <a:extLst>
                    <a:ext uri="{9D8B030D-6E8A-4147-A177-3AD203B41FA5}">
                      <a16:colId xmlns:a16="http://schemas.microsoft.com/office/drawing/2014/main" val="1541721868"/>
                    </a:ext>
                  </a:extLst>
                </a:gridCol>
              </a:tblGrid>
              <a:tr h="275467">
                <a:tc>
                  <a:txBody>
                    <a:bodyPr/>
                    <a:lstStyle/>
                    <a:p>
                      <a:pPr>
                        <a:lnSpc>
                          <a:spcPct val="107000"/>
                        </a:lnSpc>
                        <a:spcAft>
                          <a:spcPts val="800"/>
                        </a:spcAft>
                      </a:pPr>
                      <a:r>
                        <a:rPr lang="en-CA" sz="1100">
                          <a:effectLst/>
                        </a:rPr>
                        <a:t>BENEFIT:</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CURRENT:</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YEAR 1: </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YEAR 2: </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YEAR 3: </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8349135"/>
                  </a:ext>
                </a:extLst>
              </a:tr>
              <a:tr h="563689">
                <a:tc>
                  <a:txBody>
                    <a:bodyPr/>
                    <a:lstStyle/>
                    <a:p>
                      <a:pPr>
                        <a:lnSpc>
                          <a:spcPct val="107000"/>
                        </a:lnSpc>
                        <a:spcAft>
                          <a:spcPts val="800"/>
                        </a:spcAft>
                      </a:pPr>
                      <a:r>
                        <a:rPr lang="en-CA" sz="1100" dirty="0">
                          <a:effectLst/>
                        </a:rPr>
                        <a:t>16.01 Union Expenses Fund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$14,100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$14,100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dirty="0">
                          <a:effectLst/>
                        </a:rPr>
                        <a:t>$14,100</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$14,100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3563358"/>
                  </a:ext>
                </a:extLst>
              </a:tr>
              <a:tr h="563689">
                <a:tc>
                  <a:txBody>
                    <a:bodyPr/>
                    <a:lstStyle/>
                    <a:p>
                      <a:pPr>
                        <a:lnSpc>
                          <a:spcPct val="107000"/>
                        </a:lnSpc>
                        <a:spcAft>
                          <a:spcPts val="800"/>
                        </a:spcAft>
                      </a:pPr>
                      <a:r>
                        <a:rPr lang="en-CA" sz="1100">
                          <a:effectLst/>
                        </a:rPr>
                        <a:t>16.02 Health Care Spending Acct</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$93,000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$129,418</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dirty="0">
                          <a:effectLst/>
                        </a:rPr>
                        <a:t>$166,000</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dirty="0">
                          <a:effectLst/>
                        </a:rPr>
                        <a:t>$180,000</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4651028"/>
                  </a:ext>
                </a:extLst>
              </a:tr>
              <a:tr h="563689">
                <a:tc>
                  <a:txBody>
                    <a:bodyPr/>
                    <a:lstStyle/>
                    <a:p>
                      <a:pPr>
                        <a:lnSpc>
                          <a:spcPct val="107000"/>
                        </a:lnSpc>
                        <a:spcAft>
                          <a:spcPts val="800"/>
                        </a:spcAft>
                      </a:pPr>
                      <a:r>
                        <a:rPr lang="en-CA" sz="1100">
                          <a:effectLst/>
                        </a:rPr>
                        <a:t>16.03 Professional Development Fund</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$36,000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$36,000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$36,000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$40,000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5488847"/>
                  </a:ext>
                </a:extLst>
              </a:tr>
              <a:tr h="563689">
                <a:tc>
                  <a:txBody>
                    <a:bodyPr/>
                    <a:lstStyle/>
                    <a:p>
                      <a:pPr>
                        <a:lnSpc>
                          <a:spcPct val="107000"/>
                        </a:lnSpc>
                        <a:spcAft>
                          <a:spcPts val="800"/>
                        </a:spcAft>
                      </a:pPr>
                      <a:r>
                        <a:rPr lang="en-CA" sz="1100">
                          <a:effectLst/>
                        </a:rPr>
                        <a:t>16.04(a) Dental Fund</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$100,000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$100,000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$100,000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$125,000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9100413"/>
                  </a:ext>
                </a:extLst>
              </a:tr>
              <a:tr h="563689">
                <a:tc>
                  <a:txBody>
                    <a:bodyPr/>
                    <a:lstStyle/>
                    <a:p>
                      <a:pPr>
                        <a:lnSpc>
                          <a:spcPct val="107000"/>
                        </a:lnSpc>
                        <a:spcAft>
                          <a:spcPts val="800"/>
                        </a:spcAft>
                      </a:pPr>
                      <a:r>
                        <a:rPr lang="en-CA" sz="1100">
                          <a:effectLst/>
                        </a:rPr>
                        <a:t>16.04(k) Family Dental Fund</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$10,000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$22,418.25</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$37,039.32</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$41,000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2390939"/>
                  </a:ext>
                </a:extLst>
              </a:tr>
              <a:tr h="563689">
                <a:tc>
                  <a:txBody>
                    <a:bodyPr/>
                    <a:lstStyle/>
                    <a:p>
                      <a:pPr>
                        <a:lnSpc>
                          <a:spcPct val="107000"/>
                        </a:lnSpc>
                        <a:spcAft>
                          <a:spcPts val="800"/>
                        </a:spcAft>
                      </a:pPr>
                      <a:r>
                        <a:rPr lang="en-CA" sz="1100" dirty="0">
                          <a:effectLst/>
                        </a:rPr>
                        <a:t>13.xx </a:t>
                      </a:r>
                      <a:r>
                        <a:rPr lang="en-CA" sz="1100">
                          <a:effectLst/>
                        </a:rPr>
                        <a:t>Gender Affirmation </a:t>
                      </a:r>
                      <a:r>
                        <a:rPr lang="en-CA" sz="1100" dirty="0">
                          <a:effectLst/>
                        </a:rPr>
                        <a:t>Fund</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N/A</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$5,000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a:effectLst/>
                        </a:rPr>
                        <a:t>$7,000</a:t>
                      </a:r>
                      <a:endParaRPr lang="en-C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CA" sz="1100" dirty="0">
                          <a:effectLst/>
                        </a:rPr>
                        <a:t>$10,000</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3543375"/>
                  </a:ext>
                </a:extLst>
              </a:tr>
            </a:tbl>
          </a:graphicData>
        </a:graphic>
      </p:graphicFrame>
    </p:spTree>
    <p:extLst>
      <p:ext uri="{BB962C8B-B14F-4D97-AF65-F5344CB8AC3E}">
        <p14:creationId xmlns:p14="http://schemas.microsoft.com/office/powerpoint/2010/main" val="822067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577999"/>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457200" y="228600"/>
            <a:ext cx="8229600" cy="1143000"/>
          </a:xfrm>
        </p:spPr>
        <p:txBody>
          <a:bodyPr>
            <a:normAutofit/>
          </a:bodyPr>
          <a:lstStyle/>
          <a:p>
            <a:r>
              <a:rPr lang="en-US" dirty="0">
                <a:solidFill>
                  <a:schemeClr val="bg1"/>
                </a:solidFill>
              </a:rPr>
              <a:t>	What’s Next?</a:t>
            </a:r>
          </a:p>
        </p:txBody>
      </p:sp>
      <p:sp>
        <p:nvSpPr>
          <p:cNvPr id="8" name="Content Placeholder 7"/>
          <p:cNvSpPr>
            <a:spLocks noGrp="1"/>
          </p:cNvSpPr>
          <p:nvPr>
            <p:ph idx="1"/>
          </p:nvPr>
        </p:nvSpPr>
        <p:spPr/>
        <p:txBody>
          <a:bodyPr>
            <a:normAutofit fontScale="92500"/>
          </a:bodyPr>
          <a:lstStyle/>
          <a:p>
            <a:r>
              <a:rPr lang="en-US" dirty="0"/>
              <a:t>Employer to ratify agreement at next Board of Governor’s Meeting (October 27</a:t>
            </a:r>
            <a:r>
              <a:rPr lang="en-US" baseline="30000" dirty="0"/>
              <a:t>th</a:t>
            </a:r>
            <a:r>
              <a:rPr lang="en-US" dirty="0"/>
              <a:t>, 2022)</a:t>
            </a:r>
          </a:p>
          <a:p>
            <a:r>
              <a:rPr lang="en-US" dirty="0"/>
              <a:t>CUPE 3906 Unit 2 Members have the opportunity to vote whether or not to accept the Tentative Agreement via the online platform “Election Runner” Between 7 P.M. on July 20</a:t>
            </a:r>
            <a:r>
              <a:rPr lang="en-US" baseline="30000" dirty="0"/>
              <a:t>th</a:t>
            </a:r>
            <a:r>
              <a:rPr lang="en-US" dirty="0"/>
              <a:t>, 2022, and 8 P.M. on July 21</a:t>
            </a:r>
            <a:r>
              <a:rPr lang="en-US" baseline="30000" dirty="0"/>
              <a:t>st</a:t>
            </a:r>
            <a:r>
              <a:rPr lang="en-US" dirty="0"/>
              <a:t>, 2022</a:t>
            </a:r>
          </a:p>
          <a:p>
            <a:r>
              <a:rPr lang="en-US" dirty="0"/>
              <a:t>You may vote either in </a:t>
            </a:r>
            <a:r>
              <a:rPr lang="en-US" dirty="0" err="1"/>
              <a:t>favour</a:t>
            </a:r>
            <a:r>
              <a:rPr lang="en-US" dirty="0"/>
              <a:t> of (“yes”) or against (“no”) ratifying this Tentative Agreement.</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228600" y="152400"/>
            <a:ext cx="1414075" cy="1273199"/>
          </a:xfrm>
          <a:prstGeom prst="rect">
            <a:avLst/>
          </a:prstGeom>
        </p:spPr>
      </p:pic>
    </p:spTree>
    <p:extLst>
      <p:ext uri="{BB962C8B-B14F-4D97-AF65-F5344CB8AC3E}">
        <p14:creationId xmlns:p14="http://schemas.microsoft.com/office/powerpoint/2010/main" val="3176185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577999"/>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457200" y="228600"/>
            <a:ext cx="8229600" cy="1143000"/>
          </a:xfrm>
        </p:spPr>
        <p:txBody>
          <a:bodyPr>
            <a:normAutofit/>
          </a:bodyPr>
          <a:lstStyle/>
          <a:p>
            <a:r>
              <a:rPr lang="en-US" dirty="0">
                <a:solidFill>
                  <a:schemeClr val="bg1"/>
                </a:solidFill>
              </a:rPr>
              <a:t>Who can vote?</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228600" y="152400"/>
            <a:ext cx="1414075" cy="1273199"/>
          </a:xfrm>
          <a:prstGeom prst="rect">
            <a:avLst/>
          </a:prstGeom>
        </p:spPr>
      </p:pic>
      <p:sp>
        <p:nvSpPr>
          <p:cNvPr id="2" name="Content Placeholder 1"/>
          <p:cNvSpPr>
            <a:spLocks noGrp="1"/>
          </p:cNvSpPr>
          <p:nvPr>
            <p:ph idx="1"/>
          </p:nvPr>
        </p:nvSpPr>
        <p:spPr/>
        <p:txBody>
          <a:bodyPr>
            <a:normAutofit fontScale="77500" lnSpcReduction="20000"/>
          </a:bodyPr>
          <a:lstStyle/>
          <a:p>
            <a:r>
              <a:rPr lang="en-CA" dirty="0"/>
              <a:t>CUPE 3906 Unit 2 Members may participate in this ratification vote. </a:t>
            </a:r>
          </a:p>
          <a:p>
            <a:r>
              <a:rPr lang="en-CA" dirty="0"/>
              <a:t>This means that if you have worked as a CUPE 3906 Unit 2 member in any of the following academic terms, you may vote: </a:t>
            </a:r>
          </a:p>
          <a:p>
            <a:pPr lvl="1"/>
            <a:r>
              <a:rPr lang="en-CA" dirty="0"/>
              <a:t>Fall 2021</a:t>
            </a:r>
          </a:p>
          <a:p>
            <a:pPr lvl="1"/>
            <a:r>
              <a:rPr lang="en-CA" dirty="0"/>
              <a:t>Winter 2022</a:t>
            </a:r>
          </a:p>
          <a:p>
            <a:pPr lvl="1"/>
            <a:r>
              <a:rPr lang="en-CA" dirty="0"/>
              <a:t>Spring 2022</a:t>
            </a:r>
          </a:p>
          <a:p>
            <a:pPr lvl="1"/>
            <a:r>
              <a:rPr lang="en-CA" dirty="0"/>
              <a:t>Summer 2022</a:t>
            </a:r>
          </a:p>
          <a:p>
            <a:pPr lvl="1">
              <a:buFont typeface="Arial" panose="020B0604020202020204" pitchFamily="34" charset="0"/>
              <a:buChar char="•"/>
            </a:pPr>
            <a:r>
              <a:rPr lang="en-CA" dirty="0"/>
              <a:t>If you have a contract in hand to work as a CUPE 3906 Unit 2 member in the 2022-2023 academic term, you may vote.  Please contact </a:t>
            </a:r>
            <a:r>
              <a:rPr lang="en-CA" dirty="0">
                <a:hlinkClick r:id="rId4"/>
              </a:rPr>
              <a:t>mary@cupe3906.org</a:t>
            </a:r>
            <a:r>
              <a:rPr lang="en-CA" dirty="0"/>
              <a:t>.  You must show proof that you will be teaching as a Unit 2 member (i.e., a signed letter of appointment) to obtain a ballot.</a:t>
            </a:r>
          </a:p>
          <a:p>
            <a:pPr marL="457200" lvl="1" indent="0">
              <a:buNone/>
            </a:pPr>
            <a:endParaRPr lang="en-CA" dirty="0"/>
          </a:p>
          <a:p>
            <a:endParaRPr lang="en-CA" dirty="0"/>
          </a:p>
        </p:txBody>
      </p:sp>
    </p:spTree>
    <p:extLst>
      <p:ext uri="{BB962C8B-B14F-4D97-AF65-F5344CB8AC3E}">
        <p14:creationId xmlns:p14="http://schemas.microsoft.com/office/powerpoint/2010/main" val="457067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577999"/>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457200" y="228600"/>
            <a:ext cx="8229600" cy="1143000"/>
          </a:xfrm>
        </p:spPr>
        <p:txBody>
          <a:bodyPr>
            <a:normAutofit/>
          </a:bodyPr>
          <a:lstStyle/>
          <a:p>
            <a:r>
              <a:rPr lang="en-US" dirty="0">
                <a:solidFill>
                  <a:schemeClr val="bg1"/>
                </a:solidFill>
              </a:rPr>
              <a:t>	How do I vote?</a:t>
            </a:r>
          </a:p>
        </p:txBody>
      </p:sp>
      <p:sp>
        <p:nvSpPr>
          <p:cNvPr id="8" name="Content Placeholder 7"/>
          <p:cNvSpPr>
            <a:spLocks noGrp="1"/>
          </p:cNvSpPr>
          <p:nvPr>
            <p:ph idx="1"/>
          </p:nvPr>
        </p:nvSpPr>
        <p:spPr/>
        <p:txBody>
          <a:bodyPr>
            <a:normAutofit fontScale="92500"/>
          </a:bodyPr>
          <a:lstStyle/>
          <a:p>
            <a:r>
              <a:rPr lang="en-US" dirty="0"/>
              <a:t>Unit 2 members will receive a unique voter ID and password (“key”) to vote via McMaster email from an online platform called “Election Runner”</a:t>
            </a:r>
          </a:p>
          <a:p>
            <a:r>
              <a:rPr lang="en-US" dirty="0"/>
              <a:t>Please check your “junk” email folder for the link! </a:t>
            </a:r>
          </a:p>
          <a:p>
            <a:r>
              <a:rPr lang="en-US" b="0" i="0" dirty="0">
                <a:solidFill>
                  <a:srgbClr val="222222"/>
                </a:solidFill>
                <a:effectLst/>
                <a:latin typeface="Arial" panose="020B0604020202020204" pitchFamily="34" charset="0"/>
              </a:rPr>
              <a:t>Members will be asked the following question:</a:t>
            </a:r>
            <a:r>
              <a:rPr lang="en-US" b="1" dirty="0">
                <a:solidFill>
                  <a:srgbClr val="222222"/>
                </a:solidFill>
                <a:latin typeface="Arial" panose="020B0604020202020204" pitchFamily="34" charset="0"/>
              </a:rPr>
              <a:t> “</a:t>
            </a:r>
            <a:r>
              <a:rPr lang="en-US" b="0" i="0" dirty="0">
                <a:solidFill>
                  <a:srgbClr val="222222"/>
                </a:solidFill>
                <a:effectLst/>
                <a:latin typeface="Arial" panose="020B0604020202020204" pitchFamily="34" charset="0"/>
              </a:rPr>
              <a:t>Do you vote to ratify the Tentative Agreement (18 July, 2022)?” The options will be </a:t>
            </a:r>
            <a:r>
              <a:rPr lang="en-US" b="1" i="0" dirty="0">
                <a:solidFill>
                  <a:srgbClr val="222222"/>
                </a:solidFill>
                <a:effectLst/>
                <a:latin typeface="Arial" panose="020B0604020202020204" pitchFamily="34" charset="0"/>
              </a:rPr>
              <a:t>Yes </a:t>
            </a:r>
            <a:r>
              <a:rPr lang="en-US" b="0" i="0" dirty="0">
                <a:solidFill>
                  <a:srgbClr val="222222"/>
                </a:solidFill>
                <a:effectLst/>
                <a:latin typeface="Arial" panose="020B0604020202020204" pitchFamily="34" charset="0"/>
              </a:rPr>
              <a:t>or</a:t>
            </a:r>
            <a:r>
              <a:rPr lang="en-US" b="1" i="0" dirty="0">
                <a:solidFill>
                  <a:srgbClr val="222222"/>
                </a:solidFill>
                <a:effectLst/>
                <a:latin typeface="Arial" panose="020B0604020202020204" pitchFamily="34" charset="0"/>
              </a:rPr>
              <a:t> NO</a:t>
            </a:r>
            <a:endParaRPr lang="en-US" dirty="0"/>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228600" y="152400"/>
            <a:ext cx="1414075" cy="1273199"/>
          </a:xfrm>
          <a:prstGeom prst="rect">
            <a:avLst/>
          </a:prstGeom>
        </p:spPr>
      </p:pic>
    </p:spTree>
    <p:extLst>
      <p:ext uri="{BB962C8B-B14F-4D97-AF65-F5344CB8AC3E}">
        <p14:creationId xmlns:p14="http://schemas.microsoft.com/office/powerpoint/2010/main" val="1842011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CA" dirty="0"/>
              <a:t>Your vote will then be encrypted and logged anonymously. Your email and username will only grant you access to the polls and will not be associated with your vote.  Once the polls are closed, Election Runner will automatically tally the results.</a:t>
            </a:r>
          </a:p>
          <a:p>
            <a:r>
              <a:rPr lang="en-CA" dirty="0"/>
              <a:t>Voting begins July 20, 2022, at approximately 7:00 P.M., and runs until Thursday, July 22, 2022 at 8:00 P.M.  </a:t>
            </a:r>
          </a:p>
        </p:txBody>
      </p:sp>
      <p:sp>
        <p:nvSpPr>
          <p:cNvPr id="4" name="Title 3"/>
          <p:cNvSpPr>
            <a:spLocks noGrp="1"/>
          </p:cNvSpPr>
          <p:nvPr>
            <p:ph type="title"/>
          </p:nvPr>
        </p:nvSpPr>
        <p:spPr>
          <a:xfrm>
            <a:off x="0" y="0"/>
            <a:ext cx="9144000" cy="1600200"/>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dirty="0"/>
              <a:t>How Do I Vote? (Cont’d)</a:t>
            </a:r>
          </a:p>
        </p:txBody>
      </p:sp>
      <p:pic>
        <p:nvPicPr>
          <p:cNvPr id="5" name="Picture 4"/>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228600" y="152400"/>
            <a:ext cx="1414075" cy="1273199"/>
          </a:xfrm>
          <a:prstGeom prst="rect">
            <a:avLst/>
          </a:prstGeom>
        </p:spPr>
      </p:pic>
    </p:spTree>
    <p:extLst>
      <p:ext uri="{BB962C8B-B14F-4D97-AF65-F5344CB8AC3E}">
        <p14:creationId xmlns:p14="http://schemas.microsoft.com/office/powerpoint/2010/main" val="696381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CA" dirty="0"/>
              <a:t>The CUPE 3906 Unit 2 (Sessional Faculty, Hourly Rated Music Faculty, and MELD Faculty) Collective Agreement expired on August 31, 2021.  This Agreement had a 1-year duration.</a:t>
            </a:r>
          </a:p>
          <a:p>
            <a:r>
              <a:rPr lang="en-CA" dirty="0"/>
              <a:t>The Collective Agreement governs your workplace rights and benefits as Unit 2 Members at McMaster University, including pay, benefits, health and safety, job security, and more.  </a:t>
            </a:r>
          </a:p>
          <a:p>
            <a:r>
              <a:rPr lang="en-US" dirty="0"/>
              <a:t>Members endorsed the following areas of priority for these negotiations last spring: Respect, Equity, and Inclusion; Compensation; Job Security; Health and Wellbeing; Workload; Professional Support and Paid Training</a:t>
            </a:r>
            <a:endParaRPr lang="en-CA" dirty="0"/>
          </a:p>
        </p:txBody>
      </p:sp>
      <p:sp>
        <p:nvSpPr>
          <p:cNvPr id="4" name="Title 3"/>
          <p:cNvSpPr>
            <a:spLocks noGrp="1"/>
          </p:cNvSpPr>
          <p:nvPr>
            <p:ph type="title"/>
          </p:nvPr>
        </p:nvSpPr>
        <p:spPr>
          <a:xfrm>
            <a:off x="0" y="0"/>
            <a:ext cx="9144000" cy="1500614"/>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dirty="0"/>
              <a:t>Introduction</a:t>
            </a:r>
          </a:p>
        </p:txBody>
      </p:sp>
      <p:pic>
        <p:nvPicPr>
          <p:cNvPr id="5" name="Picture 4"/>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536532" y="198188"/>
            <a:ext cx="1414075" cy="1273199"/>
          </a:xfrm>
          <a:prstGeom prst="rect">
            <a:avLst/>
          </a:prstGeom>
        </p:spPr>
      </p:pic>
    </p:spTree>
    <p:extLst>
      <p:ext uri="{BB962C8B-B14F-4D97-AF65-F5344CB8AC3E}">
        <p14:creationId xmlns:p14="http://schemas.microsoft.com/office/powerpoint/2010/main" val="279296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If you have questions or concerns about this process, please contact us at </a:t>
            </a:r>
            <a:r>
              <a:rPr lang="en-CA" dirty="0">
                <a:hlinkClick r:id="rId2"/>
              </a:rPr>
              <a:t>president@cupe3906.org</a:t>
            </a:r>
            <a:r>
              <a:rPr lang="en-CA" dirty="0"/>
              <a:t>, </a:t>
            </a:r>
            <a:r>
              <a:rPr lang="en-CA" dirty="0">
                <a:hlinkClick r:id="rId3"/>
              </a:rPr>
              <a:t>mary@cupe3906.org</a:t>
            </a:r>
            <a:r>
              <a:rPr lang="en-CA" dirty="0"/>
              <a:t> </a:t>
            </a:r>
          </a:p>
          <a:p>
            <a:r>
              <a:rPr lang="en-CA" dirty="0"/>
              <a:t>On behalf of your Bargaining Team, we thank you!</a:t>
            </a:r>
          </a:p>
        </p:txBody>
      </p:sp>
      <p:sp>
        <p:nvSpPr>
          <p:cNvPr id="4" name="Title 3"/>
          <p:cNvSpPr>
            <a:spLocks noGrp="1"/>
          </p:cNvSpPr>
          <p:nvPr>
            <p:ph type="title"/>
          </p:nvPr>
        </p:nvSpPr>
        <p:spPr>
          <a:xfrm>
            <a:off x="0" y="0"/>
            <a:ext cx="9144000" cy="1600200"/>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dirty="0"/>
              <a:t>Questions or Concerns?</a:t>
            </a:r>
          </a:p>
        </p:txBody>
      </p:sp>
      <p:pic>
        <p:nvPicPr>
          <p:cNvPr id="5" name="Picture 4"/>
          <p:cNvPicPr>
            <a:picLocks noChangeAspect="1"/>
          </p:cNvPicPr>
          <p:nvPr/>
        </p:nvPicPr>
        <p:blipFill>
          <a:blip r:embed="rId4" cstate="print">
            <a:extLst>
              <a:ext uri="{BEBA8EAE-BF5A-486C-A8C5-ECC9F3942E4B}">
                <a14:imgProps xmlns:a14="http://schemas.microsoft.com/office/drawing/2010/main">
                  <a14:imgLayer r:embed="rId5">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228600" y="152400"/>
            <a:ext cx="1414075" cy="1273199"/>
          </a:xfrm>
          <a:prstGeom prst="rect">
            <a:avLst/>
          </a:prstGeom>
        </p:spPr>
      </p:pic>
    </p:spTree>
    <p:extLst>
      <p:ext uri="{BB962C8B-B14F-4D97-AF65-F5344CB8AC3E}">
        <p14:creationId xmlns:p14="http://schemas.microsoft.com/office/powerpoint/2010/main" val="715088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342900" lvl="0" indent="-281940" algn="l" rtl="0">
              <a:spcBef>
                <a:spcPts val="592"/>
              </a:spcBef>
              <a:spcAft>
                <a:spcPts val="0"/>
              </a:spcAft>
              <a:buClr>
                <a:schemeClr val="dk1"/>
              </a:buClr>
              <a:buSzPct val="100000"/>
              <a:buChar char="•"/>
            </a:pPr>
            <a:r>
              <a:rPr lang="en-US" dirty="0"/>
              <a:t>Your elected Bargaining Team gave notice to bargain in May, 2021, and met with our Employer, McMaster University on the following dates:</a:t>
            </a:r>
          </a:p>
          <a:p>
            <a:pPr marL="742950" lvl="1" indent="-360589" algn="l" rtl="0">
              <a:spcBef>
                <a:spcPts val="592"/>
              </a:spcBef>
              <a:spcAft>
                <a:spcPts val="0"/>
              </a:spcAft>
              <a:buSzPct val="182195"/>
              <a:buChar char="–"/>
            </a:pPr>
            <a:r>
              <a:rPr lang="en-US" sz="2615" dirty="0">
                <a:solidFill>
                  <a:srgbClr val="3C4043"/>
                </a:solidFill>
                <a:highlight>
                  <a:srgbClr val="FFFFFF"/>
                </a:highlight>
                <a:latin typeface="Arial"/>
                <a:ea typeface="Arial"/>
                <a:cs typeface="Arial"/>
                <a:sym typeface="Arial"/>
              </a:rPr>
              <a:t>August 9, 11, 13, 23, 25, 27 and 31</a:t>
            </a:r>
          </a:p>
          <a:p>
            <a:pPr marL="742950" lvl="1" indent="-360589" algn="l" rtl="0">
              <a:spcBef>
                <a:spcPts val="592"/>
              </a:spcBef>
              <a:spcAft>
                <a:spcPts val="0"/>
              </a:spcAft>
              <a:buSzPct val="182195"/>
              <a:buChar char="–"/>
            </a:pPr>
            <a:r>
              <a:rPr lang="en-US" sz="2615" dirty="0">
                <a:solidFill>
                  <a:srgbClr val="3C4043"/>
                </a:solidFill>
                <a:highlight>
                  <a:srgbClr val="FFFFFF"/>
                </a:highlight>
                <a:latin typeface="Arial"/>
                <a:ea typeface="Arial"/>
                <a:cs typeface="Arial"/>
                <a:sym typeface="Arial"/>
              </a:rPr>
              <a:t>Sept 12, Oct 3, Dec 6 and 9</a:t>
            </a:r>
            <a:endParaRPr lang="en-US" sz="2665" dirty="0">
              <a:latin typeface="Arial"/>
              <a:ea typeface="Arial"/>
              <a:cs typeface="Arial"/>
              <a:sym typeface="Arial"/>
            </a:endParaRPr>
          </a:p>
          <a:p>
            <a:pPr marL="742950" lvl="1" indent="-360589" algn="l" rtl="0">
              <a:spcBef>
                <a:spcPts val="592"/>
              </a:spcBef>
              <a:spcAft>
                <a:spcPts val="0"/>
              </a:spcAft>
              <a:buSzPct val="182195"/>
              <a:buChar char="–"/>
            </a:pPr>
            <a:r>
              <a:rPr lang="en-US" sz="2615" dirty="0">
                <a:solidFill>
                  <a:srgbClr val="3C4043"/>
                </a:solidFill>
                <a:highlight>
                  <a:srgbClr val="FFFFFF"/>
                </a:highlight>
                <a:latin typeface="Arial"/>
                <a:ea typeface="Arial"/>
                <a:cs typeface="Arial"/>
                <a:sym typeface="Arial"/>
              </a:rPr>
              <a:t>Feb 4</a:t>
            </a:r>
          </a:p>
          <a:p>
            <a:pPr marL="742950" lvl="1" indent="-360589" algn="l" rtl="0">
              <a:spcBef>
                <a:spcPts val="592"/>
              </a:spcBef>
              <a:spcAft>
                <a:spcPts val="0"/>
              </a:spcAft>
              <a:buSzPct val="182195"/>
              <a:buChar char="–"/>
            </a:pPr>
            <a:r>
              <a:rPr lang="en-US" sz="2615" dirty="0">
                <a:solidFill>
                  <a:srgbClr val="3C4043"/>
                </a:solidFill>
                <a:highlight>
                  <a:srgbClr val="FFFFFF"/>
                </a:highlight>
                <a:latin typeface="Arial"/>
                <a:ea typeface="Arial"/>
                <a:cs typeface="Arial"/>
                <a:sym typeface="Arial"/>
              </a:rPr>
              <a:t>Mar 10</a:t>
            </a:r>
          </a:p>
          <a:p>
            <a:pPr marL="742950" lvl="1" indent="-360589" algn="l" rtl="0">
              <a:spcBef>
                <a:spcPts val="592"/>
              </a:spcBef>
              <a:spcAft>
                <a:spcPts val="0"/>
              </a:spcAft>
              <a:buClr>
                <a:schemeClr val="dk1"/>
              </a:buClr>
              <a:buSzPct val="182195"/>
              <a:buChar char="–"/>
            </a:pPr>
            <a:r>
              <a:rPr lang="en-US" sz="2615" dirty="0">
                <a:solidFill>
                  <a:srgbClr val="3C4043"/>
                </a:solidFill>
                <a:highlight>
                  <a:srgbClr val="FFFFFF"/>
                </a:highlight>
                <a:latin typeface="Arial"/>
                <a:ea typeface="Arial"/>
                <a:cs typeface="Arial"/>
                <a:sym typeface="Arial"/>
              </a:rPr>
              <a:t>Apr 27</a:t>
            </a:r>
          </a:p>
          <a:p>
            <a:pPr marL="742950" lvl="1" indent="-360589" algn="l" rtl="0">
              <a:spcBef>
                <a:spcPts val="592"/>
              </a:spcBef>
              <a:spcAft>
                <a:spcPts val="0"/>
              </a:spcAft>
              <a:buClr>
                <a:schemeClr val="dk1"/>
              </a:buClr>
              <a:buSzPct val="182195"/>
              <a:buChar char="–"/>
            </a:pPr>
            <a:r>
              <a:rPr lang="en-US" sz="2600" dirty="0">
                <a:latin typeface="Arial"/>
                <a:ea typeface="Arial"/>
                <a:cs typeface="Arial"/>
                <a:sym typeface="Arial"/>
              </a:rPr>
              <a:t>June 13, 17 </a:t>
            </a:r>
          </a:p>
          <a:p>
            <a:pPr marL="742950" lvl="1" indent="-360589" algn="l" rtl="0">
              <a:spcBef>
                <a:spcPts val="592"/>
              </a:spcBef>
              <a:spcAft>
                <a:spcPts val="0"/>
              </a:spcAft>
              <a:buClr>
                <a:schemeClr val="dk1"/>
              </a:buClr>
              <a:buSzPct val="182195"/>
              <a:buChar char="–"/>
            </a:pPr>
            <a:r>
              <a:rPr lang="en-US" sz="2600" dirty="0">
                <a:latin typeface="Arial"/>
                <a:ea typeface="Arial"/>
                <a:cs typeface="Arial"/>
                <a:sym typeface="Arial"/>
              </a:rPr>
              <a:t>July 18</a:t>
            </a:r>
          </a:p>
          <a:p>
            <a:pPr marL="342900" lvl="0" indent="-281940" algn="l" rtl="0">
              <a:spcBef>
                <a:spcPts val="592"/>
              </a:spcBef>
              <a:spcAft>
                <a:spcPts val="0"/>
              </a:spcAft>
              <a:buClr>
                <a:schemeClr val="dk1"/>
              </a:buClr>
              <a:buSzPct val="100000"/>
              <a:buChar char="•"/>
            </a:pPr>
            <a:r>
              <a:rPr lang="en-US" dirty="0"/>
              <a:t>Negotiations progressed slowly, and on April 27, 2022, the Employer declared that the Parties reached an impasse and filed for conciliation.  We obtained a strike vote on May 12</a:t>
            </a:r>
            <a:r>
              <a:rPr lang="en-US" baseline="30000" dirty="0"/>
              <a:t>th</a:t>
            </a:r>
            <a:r>
              <a:rPr lang="en-US" dirty="0"/>
              <a:t>, and, on June 28</a:t>
            </a:r>
            <a:r>
              <a:rPr lang="en-US" baseline="30000" dirty="0"/>
              <a:t>th</a:t>
            </a:r>
            <a:r>
              <a:rPr lang="en-US" dirty="0"/>
              <a:t>, the Employer requested our Conciliation Officer file a “No Board Report”, triggering a strike deadline of July 22, 2022.</a:t>
            </a:r>
          </a:p>
          <a:p>
            <a:endParaRPr lang="en-CA" dirty="0"/>
          </a:p>
        </p:txBody>
      </p:sp>
      <p:sp>
        <p:nvSpPr>
          <p:cNvPr id="5" name="Title 3"/>
          <p:cNvSpPr>
            <a:spLocks noGrp="1"/>
          </p:cNvSpPr>
          <p:nvPr>
            <p:ph type="title"/>
          </p:nvPr>
        </p:nvSpPr>
        <p:spPr>
          <a:xfrm>
            <a:off x="0" y="0"/>
            <a:ext cx="9144000" cy="1524000"/>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dirty="0"/>
              <a:t>Introduction (Cont’d)</a:t>
            </a: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533399" y="152400"/>
            <a:ext cx="1414075" cy="1273199"/>
          </a:xfrm>
          <a:prstGeom prst="rect">
            <a:avLst/>
          </a:prstGeom>
        </p:spPr>
      </p:pic>
    </p:spTree>
    <p:extLst>
      <p:ext uri="{BB962C8B-B14F-4D97-AF65-F5344CB8AC3E}">
        <p14:creationId xmlns:p14="http://schemas.microsoft.com/office/powerpoint/2010/main" val="3568643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CA" dirty="0"/>
              <a:t>On July 18</a:t>
            </a:r>
            <a:r>
              <a:rPr lang="en-CA" baseline="30000" dirty="0"/>
              <a:t>th</a:t>
            </a:r>
            <a:r>
              <a:rPr lang="en-CA" dirty="0"/>
              <a:t>, we met with the Employer for Mediation, and the Parties reached a Tentative Agreement in the evening of the same day. </a:t>
            </a:r>
          </a:p>
          <a:p>
            <a:r>
              <a:rPr lang="en-CA" dirty="0"/>
              <a:t>The Bargaining Team is bringing the Tentative Agreement to the Membership to vote on through our ratification process.  (The Process is outlined in our Bylaws in Article 11, and governed by the </a:t>
            </a:r>
            <a:r>
              <a:rPr lang="en-CA" i="1" dirty="0"/>
              <a:t>Ontario Labour Relations Act</a:t>
            </a:r>
            <a:r>
              <a:rPr lang="en-CA" dirty="0"/>
              <a:t>.)</a:t>
            </a:r>
          </a:p>
          <a:p>
            <a:r>
              <a:rPr lang="en-CA" dirty="0"/>
              <a:t>The Bargaining Team is recommending the deal.</a:t>
            </a:r>
          </a:p>
          <a:p>
            <a:r>
              <a:rPr lang="en-CA" dirty="0"/>
              <a:t>Information about who is eligible to vote and how to vote is at the end of this presentation. </a:t>
            </a:r>
          </a:p>
        </p:txBody>
      </p:sp>
      <p:sp>
        <p:nvSpPr>
          <p:cNvPr id="4" name="Title 3"/>
          <p:cNvSpPr>
            <a:spLocks noGrp="1"/>
          </p:cNvSpPr>
          <p:nvPr>
            <p:ph type="title"/>
          </p:nvPr>
        </p:nvSpPr>
        <p:spPr>
          <a:xfrm>
            <a:off x="0" y="0"/>
            <a:ext cx="9144000" cy="1524000"/>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dirty="0"/>
              <a:t>Introduction (Cont’d)</a:t>
            </a:r>
          </a:p>
        </p:txBody>
      </p:sp>
      <p:pic>
        <p:nvPicPr>
          <p:cNvPr id="5" name="Picture 4"/>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685800" y="143069"/>
            <a:ext cx="1414075" cy="1273199"/>
          </a:xfrm>
          <a:prstGeom prst="rect">
            <a:avLst/>
          </a:prstGeom>
        </p:spPr>
      </p:pic>
    </p:spTree>
    <p:extLst>
      <p:ext uri="{BB962C8B-B14F-4D97-AF65-F5344CB8AC3E}">
        <p14:creationId xmlns:p14="http://schemas.microsoft.com/office/powerpoint/2010/main" val="185311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DFAD2B-8A03-4383-950C-9A3CB8916644}"/>
              </a:ext>
            </a:extLst>
          </p:cNvPr>
          <p:cNvSpPr>
            <a:spLocks noGrp="1"/>
          </p:cNvSpPr>
          <p:nvPr>
            <p:ph idx="1"/>
          </p:nvPr>
        </p:nvSpPr>
        <p:spPr/>
        <p:txBody>
          <a:bodyPr>
            <a:normAutofit fontScale="85000" lnSpcReduction="20000"/>
          </a:bodyPr>
          <a:lstStyle/>
          <a:p>
            <a:pPr marL="0" indent="0">
              <a:buNone/>
            </a:pPr>
            <a:r>
              <a:rPr lang="en-CA" b="1" u="sng" dirty="0"/>
              <a:t>Summary of Changes</a:t>
            </a:r>
            <a:endParaRPr lang="en-CA" dirty="0"/>
          </a:p>
          <a:p>
            <a:pPr marL="0" indent="0">
              <a:buNone/>
            </a:pPr>
            <a:r>
              <a:rPr lang="en-CA" dirty="0"/>
              <a:t>(Note: If an Article is not listed here, it means that there are no changes to that article.)</a:t>
            </a:r>
          </a:p>
          <a:p>
            <a:pPr marL="0" indent="0">
              <a:buNone/>
            </a:pPr>
            <a:r>
              <a:rPr lang="en-CA" dirty="0"/>
              <a:t>-Article 5.6: clarifies official Union and Employer contact information in the Collective Agreement </a:t>
            </a:r>
          </a:p>
          <a:p>
            <a:pPr marL="0" indent="0">
              <a:buNone/>
            </a:pPr>
            <a:r>
              <a:rPr lang="en-CA" dirty="0"/>
              <a:t>-Article 6.08: Affirms that members get to be referred to by their chosen gender pronouns</a:t>
            </a:r>
          </a:p>
          <a:p>
            <a:pPr marL="0" indent="0">
              <a:buNone/>
            </a:pPr>
            <a:r>
              <a:rPr lang="en-CA" dirty="0"/>
              <a:t>-Articles 7.04, 7.05, 7.06: Confirms the method of initiation fee deductions, the right for the Union to use McMaster av/telephone services and the like, and the right for the Union to use campus spaces, room booking, etc. </a:t>
            </a:r>
          </a:p>
        </p:txBody>
      </p:sp>
      <p:sp>
        <p:nvSpPr>
          <p:cNvPr id="4" name="Title 3">
            <a:extLst>
              <a:ext uri="{FF2B5EF4-FFF2-40B4-BE49-F238E27FC236}">
                <a16:creationId xmlns:a16="http://schemas.microsoft.com/office/drawing/2014/main" id="{876F90EF-32A1-4AF5-9D55-D83A89029CDA}"/>
              </a:ext>
            </a:extLst>
          </p:cNvPr>
          <p:cNvSpPr>
            <a:spLocks noGrp="1"/>
          </p:cNvSpPr>
          <p:nvPr>
            <p:ph type="title"/>
          </p:nvPr>
        </p:nvSpPr>
        <p:spPr>
          <a:xfrm>
            <a:off x="0" y="0"/>
            <a:ext cx="9144000" cy="1447800"/>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r>
              <a:rPr lang="en-CA" sz="2400" dirty="0"/>
              <a:t>The Tentative Agreement (18 July, 2022)</a:t>
            </a:r>
          </a:p>
        </p:txBody>
      </p:sp>
      <p:pic>
        <p:nvPicPr>
          <p:cNvPr id="5" name="Picture 4">
            <a:extLst>
              <a:ext uri="{FF2B5EF4-FFF2-40B4-BE49-F238E27FC236}">
                <a16:creationId xmlns:a16="http://schemas.microsoft.com/office/drawing/2014/main" id="{20DD5ED1-49DF-4883-8135-1D0E625F7C5E}"/>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685800" y="143069"/>
            <a:ext cx="1414075" cy="1273199"/>
          </a:xfrm>
          <a:prstGeom prst="rect">
            <a:avLst/>
          </a:prstGeom>
        </p:spPr>
      </p:pic>
    </p:spTree>
    <p:extLst>
      <p:ext uri="{BB962C8B-B14F-4D97-AF65-F5344CB8AC3E}">
        <p14:creationId xmlns:p14="http://schemas.microsoft.com/office/powerpoint/2010/main" val="514069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0"/>
            <a:ext cx="9220200" cy="1577999"/>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p:cNvSpPr>
            <a:spLocks noGrp="1"/>
          </p:cNvSpPr>
          <p:nvPr>
            <p:ph type="title"/>
          </p:nvPr>
        </p:nvSpPr>
        <p:spPr>
          <a:xfrm>
            <a:off x="457200" y="228600"/>
            <a:ext cx="8229600" cy="1143000"/>
          </a:xfrm>
        </p:spPr>
        <p:txBody>
          <a:bodyPr/>
          <a:lstStyle/>
          <a:p>
            <a:r>
              <a:rPr lang="en-US" dirty="0">
                <a:solidFill>
                  <a:schemeClr val="bg1"/>
                </a:solidFill>
              </a:rPr>
              <a:t>Tentative Agreement Cont’d</a:t>
            </a:r>
          </a:p>
        </p:txBody>
      </p:sp>
      <p:sp>
        <p:nvSpPr>
          <p:cNvPr id="8" name="Content Placeholder 7"/>
          <p:cNvSpPr>
            <a:spLocks noGrp="1"/>
          </p:cNvSpPr>
          <p:nvPr>
            <p:ph idx="1"/>
          </p:nvPr>
        </p:nvSpPr>
        <p:spPr/>
        <p:txBody>
          <a:bodyPr>
            <a:normAutofit fontScale="77500" lnSpcReduction="20000"/>
          </a:bodyPr>
          <a:lstStyle/>
          <a:p>
            <a:r>
              <a:rPr lang="en-US" dirty="0"/>
              <a:t>8.01(c): Provides the Union with a sense of members’ earnings start date and end date</a:t>
            </a:r>
          </a:p>
          <a:p>
            <a:r>
              <a:rPr lang="en-US" dirty="0"/>
              <a:t>Article 12.01(c), (“d.1”): Employer to include instruction dates of week and times (if known) on job postings; Employer may appointment multiple instructors to teach “Intersession” courses, but cannot pay any individual less than 1-unit </a:t>
            </a:r>
          </a:p>
          <a:p>
            <a:r>
              <a:rPr lang="en-US" dirty="0"/>
              <a:t>Article 12.01(g), (j): Affirmation that any proprietary material that members submit for a job application remains members’ proprietary material; shortlisted applicants with current seniority who are not rehired for a course may meet with the hiring supervisor for feedback on their application</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228600" y="152400"/>
            <a:ext cx="1414075" cy="1273199"/>
          </a:xfrm>
          <a:prstGeom prst="rect">
            <a:avLst/>
          </a:prstGeom>
        </p:spPr>
      </p:pic>
    </p:spTree>
    <p:extLst>
      <p:ext uri="{BB962C8B-B14F-4D97-AF65-F5344CB8AC3E}">
        <p14:creationId xmlns:p14="http://schemas.microsoft.com/office/powerpoint/2010/main" val="324981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577999"/>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457200" y="228600"/>
            <a:ext cx="8229600" cy="1143000"/>
          </a:xfrm>
        </p:spPr>
        <p:txBody>
          <a:bodyPr>
            <a:normAutofit/>
          </a:bodyPr>
          <a:lstStyle/>
          <a:p>
            <a:r>
              <a:rPr lang="en-US" dirty="0">
                <a:solidFill>
                  <a:schemeClr val="bg1"/>
                </a:solidFill>
              </a:rPr>
              <a:t>Tentative Agreement Cont’d</a:t>
            </a:r>
          </a:p>
        </p:txBody>
      </p:sp>
      <p:sp>
        <p:nvSpPr>
          <p:cNvPr id="8" name="Content Placeholder 7"/>
          <p:cNvSpPr>
            <a:spLocks noGrp="1"/>
          </p:cNvSpPr>
          <p:nvPr>
            <p:ph idx="1"/>
          </p:nvPr>
        </p:nvSpPr>
        <p:spPr/>
        <p:txBody>
          <a:bodyPr>
            <a:normAutofit fontScale="85000" lnSpcReduction="10000"/>
          </a:bodyPr>
          <a:lstStyle/>
          <a:p>
            <a:r>
              <a:rPr lang="en-US" dirty="0"/>
              <a:t>12.03(b): when there is an exception to job posting requirements, the Employer can offer a position to a senior member with aggregate seniority.</a:t>
            </a:r>
          </a:p>
          <a:p>
            <a:r>
              <a:rPr lang="en-US" dirty="0"/>
              <a:t>12.05(b): Indigenous Studies may give hiring preference to Indigenous, Métis, and Inuit candidates.</a:t>
            </a:r>
          </a:p>
          <a:p>
            <a:r>
              <a:rPr lang="en-US" dirty="0"/>
              <a:t> 12.08: clarifies how letters of appointment are delivered (i.e., electronically) </a:t>
            </a:r>
          </a:p>
          <a:p>
            <a:r>
              <a:rPr lang="en-US" dirty="0"/>
              <a:t>12.12(a)(iii): clarifies that 12.12 appointments can only be offered to Graduate Students once in their doctoral program (not “studies”). </a:t>
            </a:r>
          </a:p>
          <a:p>
            <a:endParaRPr lang="en-US" dirty="0"/>
          </a:p>
          <a:p>
            <a:endParaRPr lang="en-US" dirty="0"/>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228600" y="152400"/>
            <a:ext cx="1414075" cy="1273199"/>
          </a:xfrm>
          <a:prstGeom prst="rect">
            <a:avLst/>
          </a:prstGeom>
        </p:spPr>
      </p:pic>
    </p:spTree>
    <p:extLst>
      <p:ext uri="{BB962C8B-B14F-4D97-AF65-F5344CB8AC3E}">
        <p14:creationId xmlns:p14="http://schemas.microsoft.com/office/powerpoint/2010/main" val="4121263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577999"/>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457200" y="228600"/>
            <a:ext cx="8229600" cy="1143000"/>
          </a:xfrm>
        </p:spPr>
        <p:txBody>
          <a:bodyPr/>
          <a:lstStyle/>
          <a:p>
            <a:r>
              <a:rPr lang="en-US" dirty="0">
                <a:solidFill>
                  <a:schemeClr val="bg1"/>
                </a:solidFill>
              </a:rPr>
              <a:t>Tentative Agreement Cont’d</a:t>
            </a:r>
          </a:p>
        </p:txBody>
      </p:sp>
      <p:sp>
        <p:nvSpPr>
          <p:cNvPr id="8" name="Content Placeholder 7"/>
          <p:cNvSpPr>
            <a:spLocks noGrp="1"/>
          </p:cNvSpPr>
          <p:nvPr>
            <p:ph idx="1"/>
          </p:nvPr>
        </p:nvSpPr>
        <p:spPr/>
        <p:txBody>
          <a:bodyPr>
            <a:normAutofit fontScale="77500" lnSpcReduction="20000"/>
          </a:bodyPr>
          <a:lstStyle/>
          <a:p>
            <a:pPr lvl="0"/>
            <a:r>
              <a:rPr lang="en-CA" dirty="0"/>
              <a:t>12.13(</a:t>
            </a:r>
            <a:r>
              <a:rPr lang="en-CA" dirty="0" err="1"/>
              <a:t>i</a:t>
            </a:r>
            <a:r>
              <a:rPr lang="en-CA" dirty="0"/>
              <a:t>): Makes sure that a cancelled course does not count as an “offering” to you in your first consideration appointment “chain”</a:t>
            </a:r>
          </a:p>
          <a:p>
            <a:pPr lvl="0"/>
            <a:r>
              <a:rPr lang="en-CA" dirty="0"/>
              <a:t>13.01(a): Clarifies that the Employer must make a “best effort” to offer you reasonable access to “technology” (in addition to other resources) </a:t>
            </a:r>
          </a:p>
          <a:p>
            <a:pPr lvl="0"/>
            <a:r>
              <a:rPr lang="en-CA" dirty="0"/>
              <a:t>13.01(e): Employer must endeavour to offer to you secure space to store course/job-related materials (at no cost to you)</a:t>
            </a:r>
          </a:p>
          <a:p>
            <a:pPr lvl="0"/>
            <a:r>
              <a:rPr lang="en-CA" dirty="0"/>
              <a:t>13.02(a): Employer must provide “access to and support for…any additional systems, pedagogical, and software support for technology that the Employer deems necessary to perform the Appointment…”</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228600" y="152400"/>
            <a:ext cx="1414075" cy="1273199"/>
          </a:xfrm>
          <a:prstGeom prst="rect">
            <a:avLst/>
          </a:prstGeom>
        </p:spPr>
      </p:pic>
    </p:spTree>
    <p:extLst>
      <p:ext uri="{BB962C8B-B14F-4D97-AF65-F5344CB8AC3E}">
        <p14:creationId xmlns:p14="http://schemas.microsoft.com/office/powerpoint/2010/main" val="2746251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577999"/>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p:cNvSpPr>
            <a:spLocks noGrp="1"/>
          </p:cNvSpPr>
          <p:nvPr>
            <p:ph type="title"/>
          </p:nvPr>
        </p:nvSpPr>
        <p:spPr>
          <a:xfrm>
            <a:off x="457200" y="228600"/>
            <a:ext cx="8229600" cy="1143000"/>
          </a:xfrm>
        </p:spPr>
        <p:txBody>
          <a:bodyPr>
            <a:normAutofit/>
          </a:bodyPr>
          <a:lstStyle/>
          <a:p>
            <a:r>
              <a:rPr lang="en-US" dirty="0">
                <a:solidFill>
                  <a:schemeClr val="bg1"/>
                </a:solidFill>
              </a:rPr>
              <a:t>	Tentative Agreement Cont’d</a:t>
            </a:r>
          </a:p>
        </p:txBody>
      </p:sp>
      <p:sp>
        <p:nvSpPr>
          <p:cNvPr id="8" name="Content Placeholder 7"/>
          <p:cNvSpPr>
            <a:spLocks noGrp="1"/>
          </p:cNvSpPr>
          <p:nvPr>
            <p:ph idx="1"/>
          </p:nvPr>
        </p:nvSpPr>
        <p:spPr/>
        <p:txBody>
          <a:bodyPr>
            <a:normAutofit/>
          </a:bodyPr>
          <a:lstStyle/>
          <a:p>
            <a:r>
              <a:rPr lang="en-US" sz="2400" b="0" i="0" dirty="0">
                <a:solidFill>
                  <a:srgbClr val="000000"/>
                </a:solidFill>
                <a:effectLst/>
                <a:latin typeface="docs-Calibri"/>
              </a:rPr>
              <a:t>13.08: Employer must pay Hourly Rated Sessional Music Faculty (HRSMF) additional wages if it requires HRSMF to take training that is not part of the existing training matrix</a:t>
            </a:r>
          </a:p>
          <a:p>
            <a:pPr algn="just">
              <a:tabLst>
                <a:tab pos="571500" algn="l"/>
                <a:tab pos="914400" algn="l"/>
                <a:tab pos="1371600" algn="l"/>
                <a:tab pos="1828800" algn="l"/>
                <a:tab pos="2286000" algn="l"/>
                <a:tab pos="2743200" algn="l"/>
                <a:tab pos="3200400" algn="l"/>
                <a:tab pos="3657600" algn="l"/>
                <a:tab pos="4114800" algn="l"/>
                <a:tab pos="4572000" algn="l"/>
              </a:tabLst>
            </a:pPr>
            <a:r>
              <a:rPr lang="en-US" sz="2400" dirty="0">
                <a:solidFill>
                  <a:srgbClr val="000000"/>
                </a:solidFill>
                <a:latin typeface="docs-Calibri"/>
              </a:rPr>
              <a:t>14.02(a): Time spent reviewing evaluations at the supervisor’s request after the submission of final grades is paid time at the post-contract rate.</a:t>
            </a:r>
          </a:p>
          <a:p>
            <a:pPr algn="just">
              <a:tabLst>
                <a:tab pos="571500" algn="l"/>
                <a:tab pos="914400" algn="l"/>
                <a:tab pos="1371600" algn="l"/>
                <a:tab pos="1828800" algn="l"/>
                <a:tab pos="2286000" algn="l"/>
                <a:tab pos="2743200" algn="l"/>
                <a:tab pos="3200400" algn="l"/>
                <a:tab pos="3657600" algn="l"/>
                <a:tab pos="4114800" algn="l"/>
                <a:tab pos="4572000" algn="l"/>
              </a:tabLst>
            </a:pPr>
            <a:r>
              <a:rPr lang="en-US" sz="2400" dirty="0">
                <a:solidFill>
                  <a:srgbClr val="000000"/>
                </a:solidFill>
                <a:latin typeface="docs-Calibri"/>
              </a:rPr>
              <a:t>[14.02 (f), (g): existing language that has been moved from elsewhere in the agreement for clarity]</a:t>
            </a:r>
          </a:p>
          <a:p>
            <a:pPr algn="just">
              <a:tabLst>
                <a:tab pos="571500" algn="l"/>
                <a:tab pos="914400" algn="l"/>
                <a:tab pos="1371600" algn="l"/>
                <a:tab pos="1828800" algn="l"/>
                <a:tab pos="2286000" algn="l"/>
                <a:tab pos="2743200" algn="l"/>
                <a:tab pos="3200400" algn="l"/>
                <a:tab pos="3657600" algn="l"/>
                <a:tab pos="4114800" algn="l"/>
                <a:tab pos="4572000" algn="l"/>
              </a:tabLst>
            </a:pPr>
            <a:r>
              <a:rPr lang="en-US" sz="2400" dirty="0">
                <a:solidFill>
                  <a:srgbClr val="000000"/>
                </a:solidFill>
                <a:latin typeface="docs-Calibri"/>
              </a:rPr>
              <a:t>15.01(c): Clarifies the correction of payroll errors for members</a:t>
            </a:r>
          </a:p>
          <a:p>
            <a:pPr algn="just">
              <a:tabLst>
                <a:tab pos="571500" algn="l"/>
                <a:tab pos="914400" algn="l"/>
                <a:tab pos="1371600" algn="l"/>
                <a:tab pos="1828800" algn="l"/>
                <a:tab pos="2286000" algn="l"/>
                <a:tab pos="2743200" algn="l"/>
                <a:tab pos="3200400" algn="l"/>
                <a:tab pos="3657600" algn="l"/>
                <a:tab pos="4114800" algn="l"/>
                <a:tab pos="4572000" algn="l"/>
              </a:tabLst>
            </a:pPr>
            <a:endParaRPr lang="en-US" sz="2000" dirty="0">
              <a:solidFill>
                <a:srgbClr val="000000"/>
              </a:solidFill>
              <a:latin typeface="docs-Calibri"/>
            </a:endParaRPr>
          </a:p>
          <a:p>
            <a:pPr marL="0" indent="0" algn="r">
              <a:buNone/>
              <a:tabLst>
                <a:tab pos="571500" algn="l"/>
                <a:tab pos="914400" algn="l"/>
                <a:tab pos="1371600" algn="l"/>
                <a:tab pos="1828800" algn="l"/>
                <a:tab pos="2286000" algn="l"/>
                <a:tab pos="2743200" algn="l"/>
                <a:tab pos="3200400" algn="l"/>
                <a:tab pos="3657600" algn="l"/>
                <a:tab pos="4114800" algn="l"/>
                <a:tab pos="4572000" algn="l"/>
              </a:tabLst>
            </a:pPr>
            <a:r>
              <a:rPr lang="en-US" sz="2000" dirty="0">
                <a:solidFill>
                  <a:srgbClr val="000000"/>
                </a:solidFill>
                <a:latin typeface="docs-Calibri"/>
              </a:rPr>
              <a:t>…</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3967" b="94990" l="3947" r="90977">
                        <a14:foregroundMark x1="9023" y1="5428" x2="9023" y2="5428"/>
                        <a14:foregroundMark x1="18797" y1="3967" x2="18797" y2="3967"/>
                        <a14:foregroundMark x1="4323" y1="11691" x2="4323" y2="11691"/>
                        <a14:foregroundMark x1="33835" y1="12109" x2="33835" y2="12109"/>
                        <a14:foregroundMark x1="46241" y1="9812" x2="46241" y2="9812"/>
                        <a14:foregroundMark x1="33835" y1="33403" x2="33835" y2="33403"/>
                        <a14:foregroundMark x1="28947" y1="95198" x2="28947" y2="95198"/>
                        <a14:foregroundMark x1="21241" y1="85595" x2="21241" y2="85595"/>
                        <a14:foregroundMark x1="69925" y1="84760" x2="69925" y2="84760"/>
                        <a14:foregroundMark x1="90977" y1="68058" x2="90977" y2="68058"/>
                        <a14:foregroundMark x1="85526" y1="27140" x2="85526" y2="27140"/>
                        <a14:foregroundMark x1="75376" y1="24008" x2="75376" y2="24008"/>
                        <a14:foregroundMark x1="71053" y1="20668" x2="71053" y2="20668"/>
                        <a14:foregroundMark x1="61278" y1="21086" x2="61278" y2="21086"/>
                      </a14:backgroundRemoval>
                    </a14:imgEffect>
                  </a14:imgLayer>
                </a14:imgProps>
              </a:ext>
              <a:ext uri="{28A0092B-C50C-407E-A947-70E740481C1C}">
                <a14:useLocalDpi xmlns:a14="http://schemas.microsoft.com/office/drawing/2010/main" val="0"/>
              </a:ext>
            </a:extLst>
          </a:blip>
          <a:stretch>
            <a:fillRect/>
          </a:stretch>
        </p:blipFill>
        <p:spPr>
          <a:xfrm>
            <a:off x="228600" y="152400"/>
            <a:ext cx="1414075" cy="1273199"/>
          </a:xfrm>
          <a:prstGeom prst="rect">
            <a:avLst/>
          </a:prstGeom>
        </p:spPr>
      </p:pic>
    </p:spTree>
    <p:extLst>
      <p:ext uri="{BB962C8B-B14F-4D97-AF65-F5344CB8AC3E}">
        <p14:creationId xmlns:p14="http://schemas.microsoft.com/office/powerpoint/2010/main" val="614029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1798</TotalTime>
  <Words>1879</Words>
  <Application>Microsoft Office PowerPoint</Application>
  <PresentationFormat>On-screen Show (4:3)</PresentationFormat>
  <Paragraphs>136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Black</vt:lpstr>
      <vt:lpstr>Calibri</vt:lpstr>
      <vt:lpstr>docs-Calibri</vt:lpstr>
      <vt:lpstr>Office Theme</vt:lpstr>
      <vt:lpstr>PowerPoint Presentation</vt:lpstr>
      <vt:lpstr>Introduction</vt:lpstr>
      <vt:lpstr>Introduction (Cont’d)</vt:lpstr>
      <vt:lpstr>Introduction (Cont’d)</vt:lpstr>
      <vt:lpstr>The Tentative Agreement (18 July, 2022)</vt:lpstr>
      <vt:lpstr>Tentative Agreement Cont’d</vt:lpstr>
      <vt:lpstr>Tentative Agreement Cont’d</vt:lpstr>
      <vt:lpstr>Tentative Agreement Cont’d</vt:lpstr>
      <vt:lpstr> Tentative Agreement Cont’d</vt:lpstr>
      <vt:lpstr>PowerPoint Presentation</vt:lpstr>
      <vt:lpstr>Tentative Agreement Cont’d</vt:lpstr>
      <vt:lpstr>Tentative Agreement Cont’d</vt:lpstr>
      <vt:lpstr>Tentative Agreement Cont’d</vt:lpstr>
      <vt:lpstr>Tentative Agreement Cont’d</vt:lpstr>
      <vt:lpstr>Tentative Agreement Cont’d</vt:lpstr>
      <vt:lpstr> What’s Next?</vt:lpstr>
      <vt:lpstr>Who can vote?</vt:lpstr>
      <vt:lpstr> How do I vote?</vt:lpstr>
      <vt:lpstr>How Do I Vote? (Cont’d)</vt:lpstr>
      <vt:lpstr>Questions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Carmina Angelica Perez Romero</dc:creator>
  <cp:lastModifiedBy>Mary Campbell</cp:lastModifiedBy>
  <cp:revision>178</cp:revision>
  <dcterms:created xsi:type="dcterms:W3CDTF">2018-08-23T01:31:08Z</dcterms:created>
  <dcterms:modified xsi:type="dcterms:W3CDTF">2022-07-20T18:43:55Z</dcterms:modified>
</cp:coreProperties>
</file>